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12192000" cy="6858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19" roundtripDataSignature="AMtx7mgY6fW1NXAdcwD5xM8sW+FDkpAlKA=="/>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3"/>
    <a:srgbClr val="FF0F7B"/>
    <a:srgbClr val="DD0E62"/>
    <a:srgbClr val="F1482E"/>
    <a:srgbClr val="E46D06"/>
    <a:srgbClr val="F796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DD8D204-C509-4FBD-A2E9-09D66199AE53}">
  <a:tblStyle styleId="{8DD8D204-C509-4FBD-A2E9-09D66199AE5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71"/>
    <p:restoredTop sz="82126"/>
  </p:normalViewPr>
  <p:slideViewPr>
    <p:cSldViewPr snapToGrid="0">
      <p:cViewPr varScale="1">
        <p:scale>
          <a:sx n="91" d="100"/>
          <a:sy n="91" d="100"/>
        </p:scale>
        <p:origin x="1312" y="176"/>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23" Type="http://schemas.openxmlformats.org/officeDocument/2006/relationships/tableStyles" Target="tableStyles.xml"/><Relationship Id="rId10" Type="http://schemas.openxmlformats.org/officeDocument/2006/relationships/slide" Target="slides/slide9.xml"/><Relationship Id="rId19"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5283200" cy="3444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6905625" y="0"/>
            <a:ext cx="5283200" cy="3444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13513"/>
            <a:ext cx="5283200" cy="3444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6905625" y="6513513"/>
            <a:ext cx="5283200" cy="3444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E"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 name="Google Shape;74;p1: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 name="Google Shape;75;p1:notes"/>
          <p:cNvSpPr txBox="1">
            <a:spLocks noGrp="1"/>
          </p:cNvSpPr>
          <p:nvPr>
            <p:ph type="sldNum" idx="12"/>
          </p:nvPr>
        </p:nvSpPr>
        <p:spPr>
          <a:xfrm>
            <a:off x="6905625" y="6513513"/>
            <a:ext cx="5283200" cy="3444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0: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p10: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E"/>
              <a:t>Relative humidity under 40 percent</a:t>
            </a:r>
            <a:endParaRPr/>
          </a:p>
        </p:txBody>
      </p:sp>
      <p:sp>
        <p:nvSpPr>
          <p:cNvPr id="228" name="Google Shape;228;p10:notes"/>
          <p:cNvSpPr txBox="1">
            <a:spLocks noGrp="1"/>
          </p:cNvSpPr>
          <p:nvPr>
            <p:ph type="sldNum" idx="12"/>
          </p:nvPr>
        </p:nvSpPr>
        <p:spPr>
          <a:xfrm>
            <a:off x="6905625" y="6513513"/>
            <a:ext cx="5283200" cy="3444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p11: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Arial"/>
              <a:buChar char="•"/>
            </a:pPr>
            <a:r>
              <a:rPr lang="en-IE" sz="1200" b="0" i="0" dirty="0">
                <a:solidFill>
                  <a:schemeClr val="dk1"/>
                </a:solidFill>
                <a:latin typeface="Calibri"/>
                <a:ea typeface="Calibri"/>
                <a:cs typeface="Calibri"/>
                <a:sym typeface="Calibri"/>
              </a:rPr>
              <a:t>We began by exploring predictive maintenance options, which shows the business opportunity and the promise of machine learning. </a:t>
            </a:r>
            <a:endParaRPr dirty="0"/>
          </a:p>
          <a:p>
            <a:pPr marL="171450" lvl="0" indent="-171450" algn="l" rtl="0">
              <a:spcBef>
                <a:spcPts val="0"/>
              </a:spcBef>
              <a:spcAft>
                <a:spcPts val="0"/>
              </a:spcAft>
              <a:buClr>
                <a:schemeClr val="dk1"/>
              </a:buClr>
              <a:buSzPts val="1200"/>
              <a:buFont typeface="Arial"/>
              <a:buChar char="•"/>
            </a:pPr>
            <a:r>
              <a:rPr lang="en-IE" sz="1200" b="0" i="0" dirty="0">
                <a:solidFill>
                  <a:schemeClr val="dk1"/>
                </a:solidFill>
                <a:latin typeface="Calibri"/>
                <a:ea typeface="Calibri"/>
                <a:cs typeface="Calibri"/>
                <a:sym typeface="Calibri"/>
              </a:rPr>
              <a:t>Using the manufacturing data, we built and deployed a predictive maintenance solution (which is combination of machine learning and statistical analysis and( could possibly save, 8-16 Million of Annual projected savings </a:t>
            </a:r>
            <a:endParaRPr dirty="0"/>
          </a:p>
          <a:p>
            <a:pPr marL="171450" lvl="0" indent="-171450" algn="l" rtl="0">
              <a:spcBef>
                <a:spcPts val="0"/>
              </a:spcBef>
              <a:spcAft>
                <a:spcPts val="0"/>
              </a:spcAft>
              <a:buClr>
                <a:schemeClr val="dk1"/>
              </a:buClr>
              <a:buSzPts val="1200"/>
              <a:buFont typeface="Arial"/>
              <a:buChar char="•"/>
            </a:pPr>
            <a:r>
              <a:rPr lang="en-IE" sz="1200" b="0" i="0" dirty="0">
                <a:solidFill>
                  <a:schemeClr val="dk1"/>
                </a:solidFill>
                <a:latin typeface="Calibri"/>
                <a:ea typeface="Calibri"/>
                <a:cs typeface="Calibri"/>
                <a:sym typeface="Calibri"/>
              </a:rPr>
              <a:t>Potential Opportunities are to reduce costs, increase margin and better customer satisfaction and save quality control costs.</a:t>
            </a:r>
            <a:endParaRPr dirty="0"/>
          </a:p>
        </p:txBody>
      </p:sp>
      <p:sp>
        <p:nvSpPr>
          <p:cNvPr id="253" name="Google Shape;253;p11:notes"/>
          <p:cNvSpPr txBox="1">
            <a:spLocks noGrp="1"/>
          </p:cNvSpPr>
          <p:nvPr>
            <p:ph type="sldNum" idx="12"/>
          </p:nvPr>
        </p:nvSpPr>
        <p:spPr>
          <a:xfrm>
            <a:off x="6905625" y="6513513"/>
            <a:ext cx="5283200" cy="3444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2: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90" name="Google Shape;290;p12: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2: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 name="Google Shape;85;p2: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2:notes"/>
          <p:cNvSpPr txBox="1">
            <a:spLocks noGrp="1"/>
          </p:cNvSpPr>
          <p:nvPr>
            <p:ph type="sldNum" idx="12"/>
          </p:nvPr>
        </p:nvSpPr>
        <p:spPr>
          <a:xfrm>
            <a:off x="6905625" y="6513513"/>
            <a:ext cx="5283200" cy="3444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lvl="0">
              <a:buFont typeface="Arial" panose="020B0604020202020204" pitchFamily="34" charset="0"/>
              <a:buChar char="•"/>
            </a:pPr>
            <a:r>
              <a:rPr lang="en-IE" sz="1200" b="1" i="0" u="none" strike="noStrike" cap="none" dirty="0">
                <a:solidFill>
                  <a:schemeClr val="dk1"/>
                </a:solidFill>
                <a:effectLst/>
                <a:latin typeface="Calibri"/>
                <a:ea typeface="Calibri"/>
                <a:cs typeface="Calibri"/>
                <a:sym typeface="Calibri"/>
              </a:rPr>
              <a:t>Our Challenge is:</a:t>
            </a:r>
            <a:r>
              <a:rPr lang="en-IE" sz="1200" b="0" i="0" u="none" strike="noStrike" cap="none" dirty="0">
                <a:solidFill>
                  <a:schemeClr val="dk1"/>
                </a:solidFill>
                <a:effectLst/>
                <a:latin typeface="Calibri"/>
                <a:ea typeface="Calibri"/>
                <a:cs typeface="Calibri"/>
                <a:sym typeface="Calibri"/>
              </a:rPr>
              <a:t> PRODCO installed a new integrated production line last year and experiencing high defective rates which is effecting the production targets, also causing massive additional costs.</a:t>
            </a:r>
          </a:p>
          <a:p>
            <a:pPr lvl="0">
              <a:buFont typeface="Arial" panose="020B0604020202020204" pitchFamily="34" charset="0"/>
              <a:buChar char="•"/>
            </a:pPr>
            <a:r>
              <a:rPr lang="en-IE" sz="1200" b="0" i="0" u="none" strike="noStrike" cap="none" dirty="0">
                <a:solidFill>
                  <a:schemeClr val="dk1"/>
                </a:solidFill>
                <a:effectLst/>
                <a:latin typeface="Calibri"/>
                <a:ea typeface="Calibri"/>
                <a:cs typeface="Calibri"/>
                <a:sym typeface="Calibri"/>
              </a:rPr>
              <a:t>Over the last 6 weeks we were investigating the issue and we have come up with some findings for a defect detection model that classifies each product into ‘Pass’ or one of five defect types and which will better enable engineering team to pinpoint the location of the issues in order to perform required maintenance and repair.</a:t>
            </a:r>
          </a:p>
          <a:p>
            <a:pPr lvl="0">
              <a:buFont typeface="Arial" panose="020B0604020202020204" pitchFamily="34" charset="0"/>
              <a:buChar char="•"/>
            </a:pPr>
            <a:r>
              <a:rPr lang="en-IE" sz="1200" b="0" i="0" u="none" strike="noStrike" cap="none" dirty="0">
                <a:solidFill>
                  <a:schemeClr val="dk1"/>
                </a:solidFill>
                <a:effectLst/>
                <a:latin typeface="Calibri"/>
                <a:ea typeface="Calibri"/>
                <a:cs typeface="Calibri"/>
                <a:sym typeface="Calibri"/>
              </a:rPr>
              <a:t>So, we are here today to advise on how to reduce defect rate and our primary goal is to use this Proof of Concept to showcase the potential uses and effectiveness of advanced analytics.</a:t>
            </a:r>
          </a:p>
        </p:txBody>
      </p:sp>
      <p:sp>
        <p:nvSpPr>
          <p:cNvPr id="104" name="Google Shape;104;p3:notes"/>
          <p:cNvSpPr txBox="1">
            <a:spLocks noGrp="1"/>
          </p:cNvSpPr>
          <p:nvPr>
            <p:ph type="sldNum" idx="12"/>
          </p:nvPr>
        </p:nvSpPr>
        <p:spPr>
          <a:xfrm>
            <a:off x="6905625" y="6513513"/>
            <a:ext cx="5283200" cy="3444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4: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p4: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lvl="0">
              <a:buFont typeface="Arial" panose="020B0604020202020204" pitchFamily="34" charset="0"/>
              <a:buChar char="•"/>
            </a:pPr>
            <a:r>
              <a:rPr lang="en-IE" sz="1200" b="0" i="0" u="none" strike="noStrike" cap="none" dirty="0">
                <a:solidFill>
                  <a:schemeClr val="dk1"/>
                </a:solidFill>
                <a:effectLst/>
                <a:latin typeface="Calibri"/>
                <a:ea typeface="Calibri"/>
                <a:cs typeface="Calibri"/>
                <a:sym typeface="Calibri"/>
              </a:rPr>
              <a:t>To achieve potential increase in Yield we need to know not just predicting whether the item will be a defect or not, but also in which conditions defect is likely to occur.</a:t>
            </a:r>
          </a:p>
          <a:p>
            <a:pPr lvl="0">
              <a:buFont typeface="Arial" panose="020B0604020202020204" pitchFamily="34" charset="0"/>
              <a:buChar char="•"/>
            </a:pPr>
            <a:r>
              <a:rPr lang="en-IE" sz="1200" b="0" i="0" u="none" strike="noStrike" cap="none" dirty="0">
                <a:solidFill>
                  <a:schemeClr val="dk1"/>
                </a:solidFill>
                <a:effectLst/>
                <a:latin typeface="Calibri"/>
                <a:ea typeface="Calibri"/>
                <a:cs typeface="Calibri"/>
                <a:sym typeface="Calibri"/>
              </a:rPr>
              <a:t>We have split our actual challenge into 3 different Objectives</a:t>
            </a:r>
          </a:p>
          <a:p>
            <a:pPr lvl="0">
              <a:buFont typeface="Arial" panose="020B0604020202020204" pitchFamily="34" charset="0"/>
              <a:buChar char="•"/>
            </a:pPr>
            <a:r>
              <a:rPr lang="en-IE" sz="1200" b="0" i="0" u="none" strike="noStrike" cap="none" dirty="0">
                <a:solidFill>
                  <a:schemeClr val="dk1"/>
                </a:solidFill>
                <a:effectLst/>
                <a:latin typeface="Calibri"/>
                <a:ea typeface="Calibri"/>
                <a:cs typeface="Calibri"/>
                <a:sym typeface="Calibri"/>
              </a:rPr>
              <a:t>This is the subject of this project, so let’s explore this more in the next slides.</a:t>
            </a:r>
          </a:p>
        </p:txBody>
      </p:sp>
      <p:sp>
        <p:nvSpPr>
          <p:cNvPr id="123" name="Google Shape;123;p4:notes"/>
          <p:cNvSpPr txBox="1">
            <a:spLocks noGrp="1"/>
          </p:cNvSpPr>
          <p:nvPr>
            <p:ph type="sldNum" idx="12"/>
          </p:nvPr>
        </p:nvSpPr>
        <p:spPr>
          <a:xfrm>
            <a:off x="6905625" y="6513513"/>
            <a:ext cx="5283200" cy="3444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5: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 name="Google Shape;149;p5: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lvl="0">
              <a:buFont typeface="Arial" panose="020B0604020202020204" pitchFamily="34" charset="0"/>
              <a:buChar char="•"/>
            </a:pPr>
            <a:r>
              <a:rPr lang="en-IE" sz="1200" b="0" i="0" u="none" strike="noStrike" cap="none" dirty="0">
                <a:solidFill>
                  <a:schemeClr val="dk1"/>
                </a:solidFill>
                <a:effectLst/>
                <a:latin typeface="Calibri"/>
                <a:ea typeface="Calibri"/>
                <a:cs typeface="Calibri"/>
                <a:sym typeface="Calibri"/>
              </a:rPr>
              <a:t>This is the brief Overview of our Analytics Approach. We followed CRISPDM  methodology. In collaboration with Client SME and Business SME, we have determined business objectives. </a:t>
            </a:r>
          </a:p>
          <a:p>
            <a:pPr lvl="0">
              <a:buFont typeface="Arial" panose="020B0604020202020204" pitchFamily="34" charset="0"/>
              <a:buChar char="•"/>
            </a:pPr>
            <a:r>
              <a:rPr lang="en-IE" sz="1200" b="0" i="0" u="none" strike="noStrike" cap="none" dirty="0">
                <a:solidFill>
                  <a:schemeClr val="dk1"/>
                </a:solidFill>
                <a:effectLst/>
                <a:latin typeface="Calibri"/>
                <a:ea typeface="Calibri"/>
                <a:cs typeface="Calibri"/>
                <a:sym typeface="Calibri"/>
              </a:rPr>
              <a:t>Milestone 1: We had discovery sessions to understand the process, architecture and pain points.</a:t>
            </a:r>
          </a:p>
          <a:p>
            <a:pPr lvl="0">
              <a:buFont typeface="Arial" panose="020B0604020202020204" pitchFamily="34" charset="0"/>
              <a:buChar char="•"/>
            </a:pPr>
            <a:r>
              <a:rPr lang="en-IE" sz="1200" b="0" i="0" u="none" strike="noStrike" cap="none" dirty="0">
                <a:solidFill>
                  <a:schemeClr val="dk1"/>
                </a:solidFill>
                <a:effectLst/>
                <a:latin typeface="Calibri"/>
                <a:ea typeface="Calibri"/>
                <a:cs typeface="Calibri"/>
                <a:sym typeface="Calibri"/>
              </a:rPr>
              <a:t>The next milestone would be Statistical and Exploratory Data Analysis which is Data understanding, cleaning and profiling.</a:t>
            </a:r>
          </a:p>
          <a:p>
            <a:pPr lvl="0">
              <a:buFont typeface="Arial" panose="020B0604020202020204" pitchFamily="34" charset="0"/>
              <a:buChar char="•"/>
            </a:pPr>
            <a:r>
              <a:rPr lang="en-IE" sz="1200" b="0" i="0" u="none" strike="noStrike" cap="none" dirty="0">
                <a:solidFill>
                  <a:schemeClr val="dk1"/>
                </a:solidFill>
                <a:effectLst/>
                <a:latin typeface="Calibri"/>
                <a:ea typeface="Calibri"/>
                <a:cs typeface="Calibri"/>
                <a:sym typeface="Calibri"/>
              </a:rPr>
              <a:t>Milestone3: We built possible solutions using statistical analysis, machine learning and visualization which is implementation of models and optimising the same.</a:t>
            </a:r>
          </a:p>
          <a:p>
            <a:pPr lvl="0">
              <a:buFont typeface="Arial" panose="020B0604020202020204" pitchFamily="34" charset="0"/>
              <a:buChar char="•"/>
            </a:pPr>
            <a:r>
              <a:rPr lang="en-IE" sz="1200" b="0" i="0" u="none" strike="noStrike" cap="none" dirty="0">
                <a:solidFill>
                  <a:schemeClr val="dk1"/>
                </a:solidFill>
                <a:effectLst/>
                <a:latin typeface="Calibri"/>
                <a:ea typeface="Calibri"/>
                <a:cs typeface="Calibri"/>
                <a:sym typeface="Calibri"/>
              </a:rPr>
              <a:t>Final Milestone: We Evaluated possible solutions, synthesised client’s feedback, and reported the results.</a:t>
            </a:r>
          </a:p>
        </p:txBody>
      </p:sp>
      <p:sp>
        <p:nvSpPr>
          <p:cNvPr id="150" name="Google Shape;150;p5:notes"/>
          <p:cNvSpPr txBox="1">
            <a:spLocks noGrp="1"/>
          </p:cNvSpPr>
          <p:nvPr>
            <p:ph type="sldNum" idx="12"/>
          </p:nvPr>
        </p:nvSpPr>
        <p:spPr>
          <a:xfrm>
            <a:off x="6905625" y="6513513"/>
            <a:ext cx="5283200" cy="3444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6: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p6: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Arial"/>
              <a:buChar char="•"/>
            </a:pPr>
            <a:r>
              <a:rPr lang="en-IE" dirty="0"/>
              <a:t>Data Engineering - Sensor Data, Quality Control, Maintenance Costs are combined, cleansed and any important features are extracted</a:t>
            </a:r>
            <a:endParaRPr dirty="0"/>
          </a:p>
          <a:p>
            <a:pPr marL="171450" lvl="0" indent="-171450" algn="l" rtl="0">
              <a:spcBef>
                <a:spcPts val="0"/>
              </a:spcBef>
              <a:spcAft>
                <a:spcPts val="0"/>
              </a:spcAft>
              <a:buClr>
                <a:schemeClr val="dk1"/>
              </a:buClr>
              <a:buSzPts val="1200"/>
              <a:buFont typeface="Arial"/>
              <a:buChar char="•"/>
            </a:pPr>
            <a:r>
              <a:rPr lang="en-IE" dirty="0"/>
              <a:t>Data preparation – joining the data, handling missing data, bridging the gaps in data, cleaning, preparation for modelling purposes</a:t>
            </a:r>
            <a:endParaRPr dirty="0"/>
          </a:p>
          <a:p>
            <a:pPr marL="171450" lvl="0" indent="-171450" algn="l" rtl="0">
              <a:spcBef>
                <a:spcPts val="0"/>
              </a:spcBef>
              <a:spcAft>
                <a:spcPts val="0"/>
              </a:spcAft>
              <a:buClr>
                <a:schemeClr val="dk1"/>
              </a:buClr>
              <a:buSzPts val="1200"/>
              <a:buFont typeface="Arial"/>
              <a:buChar char="•"/>
            </a:pPr>
            <a:r>
              <a:rPr lang="en-IE" dirty="0"/>
              <a:t>Apply multiple models and identify the best solution that helps us predict business objective which is yield failure</a:t>
            </a:r>
            <a:endParaRPr dirty="0"/>
          </a:p>
          <a:p>
            <a:pPr marL="171450" lvl="0" indent="-95250" algn="l" rtl="0">
              <a:spcBef>
                <a:spcPts val="0"/>
              </a:spcBef>
              <a:spcAft>
                <a:spcPts val="0"/>
              </a:spcAft>
              <a:buClr>
                <a:schemeClr val="dk1"/>
              </a:buClr>
              <a:buSzPts val="1200"/>
              <a:buFont typeface="Arial"/>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174" name="Google Shape;174;p6:notes"/>
          <p:cNvSpPr txBox="1">
            <a:spLocks noGrp="1"/>
          </p:cNvSpPr>
          <p:nvPr>
            <p:ph type="sldNum" idx="12"/>
          </p:nvPr>
        </p:nvSpPr>
        <p:spPr>
          <a:xfrm>
            <a:off x="6905625" y="6513513"/>
            <a:ext cx="5283200" cy="3444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7: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p7: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a:buFont typeface="Arial" panose="020B0604020202020204" pitchFamily="34" charset="0"/>
              <a:buChar char="•"/>
            </a:pPr>
            <a:r>
              <a:rPr lang="en-IE" sz="1200" b="0" i="0" u="none" strike="noStrike" cap="none" dirty="0">
                <a:solidFill>
                  <a:schemeClr val="dk1"/>
                </a:solidFill>
                <a:effectLst/>
                <a:latin typeface="Calibri"/>
                <a:ea typeface="Calibri"/>
                <a:cs typeface="Calibri"/>
                <a:sym typeface="Calibri"/>
              </a:rPr>
              <a:t>Initial Outcome from Statistical Analysis:</a:t>
            </a:r>
          </a:p>
          <a:p>
            <a:pPr lvl="0">
              <a:buFont typeface="Arial" panose="020B0604020202020204" pitchFamily="34" charset="0"/>
              <a:buChar char="•"/>
            </a:pPr>
            <a:r>
              <a:rPr lang="en-IE" sz="1200" b="0" i="0" u="none" strike="noStrike" cap="none" dirty="0">
                <a:solidFill>
                  <a:schemeClr val="dk1"/>
                </a:solidFill>
                <a:effectLst/>
                <a:latin typeface="Calibri"/>
                <a:ea typeface="Calibri"/>
                <a:cs typeface="Calibri"/>
                <a:sym typeface="Calibri"/>
              </a:rPr>
              <a:t>There were Sensors in different zones to track environmental measures and the time taken for an item to move through the zones. So, we have identified the path that individual items take through the production line and formulated most common or general paths or patterns that items take through production line.</a:t>
            </a:r>
          </a:p>
          <a:p>
            <a:pPr lvl="0">
              <a:buFont typeface="Arial" panose="020B0604020202020204" pitchFamily="34" charset="0"/>
              <a:buChar char="•"/>
            </a:pPr>
            <a:r>
              <a:rPr lang="en-IE" sz="1200" b="0" i="0" u="none" strike="noStrike" cap="none" dirty="0">
                <a:solidFill>
                  <a:schemeClr val="dk1"/>
                </a:solidFill>
                <a:effectLst/>
                <a:latin typeface="Calibri"/>
                <a:ea typeface="Calibri"/>
                <a:cs typeface="Calibri"/>
                <a:sym typeface="Calibri"/>
              </a:rPr>
              <a:t>To perform maintenance, Engineers can use defect type combined with the data showing path, environment, and durations in and between zones for each item to try to identify the root cause of the defect.</a:t>
            </a:r>
          </a:p>
          <a:p>
            <a:pPr lvl="0">
              <a:buFont typeface="Arial" panose="020B0604020202020204" pitchFamily="34" charset="0"/>
              <a:buChar char="•"/>
            </a:pPr>
            <a:r>
              <a:rPr lang="en-IE" sz="1200" b="0" i="0" u="none" strike="noStrike" cap="none" dirty="0">
                <a:solidFill>
                  <a:schemeClr val="dk1"/>
                </a:solidFill>
                <a:effectLst/>
                <a:latin typeface="Calibri"/>
                <a:ea typeface="Calibri"/>
                <a:cs typeface="Calibri"/>
                <a:sym typeface="Calibri"/>
              </a:rPr>
              <a:t>We followed statistical analysis and identified several key points to save 4 million euros</a:t>
            </a:r>
          </a:p>
          <a:p>
            <a:pPr lvl="0">
              <a:buFont typeface="Arial" panose="020B0604020202020204" pitchFamily="34" charset="0"/>
              <a:buChar char="•"/>
            </a:pPr>
            <a:r>
              <a:rPr lang="en-IE" sz="1200" b="0" i="0" u="none" strike="noStrike" cap="none" dirty="0">
                <a:solidFill>
                  <a:schemeClr val="dk1"/>
                </a:solidFill>
                <a:effectLst/>
                <a:latin typeface="Calibri"/>
                <a:ea typeface="Calibri"/>
                <a:cs typeface="Calibri"/>
                <a:sym typeface="Calibri"/>
              </a:rPr>
              <a:t>From our Statistical analysis we found,</a:t>
            </a:r>
            <a:r>
              <a:rPr lang="en-IE" sz="1200" b="1" i="0" u="none" strike="noStrike" cap="none" dirty="0">
                <a:solidFill>
                  <a:schemeClr val="dk1"/>
                </a:solidFill>
                <a:effectLst/>
                <a:latin typeface="Calibri"/>
                <a:ea typeface="Calibri"/>
                <a:cs typeface="Calibri"/>
                <a:sym typeface="Calibri"/>
              </a:rPr>
              <a:t> Zone 3 </a:t>
            </a:r>
            <a:r>
              <a:rPr lang="en-IE" sz="1200" b="0" i="0" u="none" strike="noStrike" cap="none" dirty="0">
                <a:solidFill>
                  <a:schemeClr val="dk1"/>
                </a:solidFill>
                <a:effectLst/>
                <a:latin typeface="Calibri"/>
                <a:ea typeface="Calibri"/>
                <a:cs typeface="Calibri"/>
                <a:sym typeface="Calibri"/>
              </a:rPr>
              <a:t>area</a:t>
            </a:r>
            <a:r>
              <a:rPr lang="en-IE" sz="1200" b="1" i="0" u="none" strike="noStrike" cap="none" dirty="0">
                <a:solidFill>
                  <a:schemeClr val="dk1"/>
                </a:solidFill>
                <a:effectLst/>
                <a:latin typeface="Calibri"/>
                <a:ea typeface="Calibri"/>
                <a:cs typeface="Calibri"/>
                <a:sym typeface="Calibri"/>
              </a:rPr>
              <a:t> </a:t>
            </a:r>
            <a:r>
              <a:rPr lang="en-IE" sz="1200" b="0" i="0" u="none" strike="noStrike" cap="none" dirty="0">
                <a:solidFill>
                  <a:schemeClr val="dk1"/>
                </a:solidFill>
                <a:effectLst/>
                <a:latin typeface="Calibri"/>
                <a:ea typeface="Calibri"/>
                <a:cs typeface="Calibri"/>
                <a:sym typeface="Calibri"/>
              </a:rPr>
              <a:t>produces highest defective products in </a:t>
            </a:r>
            <a:r>
              <a:rPr lang="en-IE" sz="1200" b="1" i="0" u="none" strike="noStrike" cap="none" dirty="0">
                <a:solidFill>
                  <a:schemeClr val="dk1"/>
                </a:solidFill>
                <a:effectLst/>
                <a:latin typeface="Calibri"/>
                <a:ea typeface="Calibri"/>
                <a:cs typeface="Calibri"/>
                <a:sym typeface="Calibri"/>
              </a:rPr>
              <a:t>all SKUs </a:t>
            </a:r>
            <a:r>
              <a:rPr lang="en-IE" sz="1200" b="0" i="0" u="none" strike="noStrike" cap="none" dirty="0">
                <a:solidFill>
                  <a:schemeClr val="dk1"/>
                </a:solidFill>
                <a:effectLst/>
                <a:latin typeface="Calibri"/>
                <a:ea typeface="Calibri"/>
                <a:cs typeface="Calibri"/>
                <a:sym typeface="Calibri"/>
              </a:rPr>
              <a:t>and significantly affects defective product cost. </a:t>
            </a:r>
          </a:p>
          <a:p>
            <a:pPr lvl="0">
              <a:buFont typeface="Arial" panose="020B0604020202020204" pitchFamily="34" charset="0"/>
              <a:buChar char="•"/>
            </a:pPr>
            <a:r>
              <a:rPr lang="en-IE" sz="1200" b="0" i="0" u="none" strike="noStrike" cap="none" dirty="0">
                <a:solidFill>
                  <a:schemeClr val="dk1"/>
                </a:solidFill>
                <a:effectLst/>
                <a:latin typeface="Calibri"/>
                <a:ea typeface="Calibri"/>
                <a:cs typeface="Calibri"/>
                <a:sym typeface="Calibri"/>
              </a:rPr>
              <a:t>Within Zone3, C005 product defects are highly correlated with humidity and within same Zone3, A001 product defects are highly correlated with temperature.</a:t>
            </a:r>
          </a:p>
          <a:p>
            <a:pPr>
              <a:buFont typeface="Arial" panose="020B0604020202020204" pitchFamily="34" charset="0"/>
              <a:buChar char="•"/>
            </a:pPr>
            <a:r>
              <a:rPr lang="en-IE" sz="1200" b="0" i="0" u="none" strike="noStrike" cap="none" dirty="0">
                <a:solidFill>
                  <a:schemeClr val="dk1"/>
                </a:solidFill>
                <a:effectLst/>
                <a:latin typeface="Calibri"/>
                <a:ea typeface="Calibri"/>
                <a:cs typeface="Calibri"/>
                <a:sym typeface="Calibri"/>
              </a:rPr>
              <a:t>We were able to spot specific zone combined positions where this was happening </a:t>
            </a:r>
            <a:endParaRPr dirty="0"/>
          </a:p>
        </p:txBody>
      </p:sp>
      <p:sp>
        <p:nvSpPr>
          <p:cNvPr id="189" name="Google Shape;189;p7:notes"/>
          <p:cNvSpPr txBox="1">
            <a:spLocks noGrp="1"/>
          </p:cNvSpPr>
          <p:nvPr>
            <p:ph type="sldNum" idx="12"/>
          </p:nvPr>
        </p:nvSpPr>
        <p:spPr>
          <a:xfrm>
            <a:off x="6905625" y="6513513"/>
            <a:ext cx="5283200" cy="3444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8: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8: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Arial"/>
              <a:buChar char="•"/>
            </a:pPr>
            <a:r>
              <a:rPr lang="en-IE" dirty="0"/>
              <a:t>For example;  Top Left from Zone 1 will go to specific position in Zone 2 which is Cavity 1 and then from Zone 2 it moves to Zone 3 Top Left Area. Identifying these patterns is the first step to build or determine the path. We found 6 general paths that a product takes in the manufacturing process. We built models based on different paths and were able to identify the associated zones that caused the product to be a defect.</a:t>
            </a:r>
            <a:endParaRPr dirty="0"/>
          </a:p>
          <a:p>
            <a:pPr marL="171450" marR="0" lvl="0" indent="-171450" algn="l" rtl="0">
              <a:lnSpc>
                <a:spcPct val="100000"/>
              </a:lnSpc>
              <a:spcBef>
                <a:spcPts val="0"/>
              </a:spcBef>
              <a:spcAft>
                <a:spcPts val="0"/>
              </a:spcAft>
              <a:buClr>
                <a:schemeClr val="lt1"/>
              </a:buClr>
              <a:buSzPts val="1200"/>
              <a:buFont typeface="Arial"/>
              <a:buChar char="•"/>
            </a:pPr>
            <a:r>
              <a:rPr lang="en-IE" dirty="0">
                <a:solidFill>
                  <a:schemeClr val="lt1"/>
                </a:solidFill>
              </a:rPr>
              <a:t>A random forest is a meta estimator that fits a number of decision tree classifiers on various sub-samples of the dataset and uses averaging to improve the predictive accuracy and control over-fitting.</a:t>
            </a:r>
            <a:endParaRPr dirty="0"/>
          </a:p>
          <a:p>
            <a:pPr marL="171450" marR="0" lvl="0" indent="-171450" algn="l" rtl="0">
              <a:lnSpc>
                <a:spcPct val="100000"/>
              </a:lnSpc>
              <a:spcBef>
                <a:spcPts val="0"/>
              </a:spcBef>
              <a:spcAft>
                <a:spcPts val="0"/>
              </a:spcAft>
              <a:buClr>
                <a:schemeClr val="lt1"/>
              </a:buClr>
              <a:buSzPts val="1200"/>
              <a:buFont typeface="Arial"/>
              <a:buChar char="•"/>
            </a:pPr>
            <a:r>
              <a:rPr lang="en-IE" dirty="0">
                <a:solidFill>
                  <a:schemeClr val="lt1"/>
                </a:solidFill>
              </a:rPr>
              <a:t>For each path we predicted the zone association factors and identified the defect count with an alternative Measure of accuracy which is F1 Score (because F1 Score is better ……) as the evaluation metric. Due to limitations of having only 3 months of data and the data is biased, our model accuracy was around 75%.  If we had more information to train the model, accuracy might be improved.</a:t>
            </a:r>
            <a:endParaRPr dirty="0"/>
          </a:p>
          <a:p>
            <a:pPr marL="171450" lvl="0" indent="-95250" algn="l" rtl="0">
              <a:spcBef>
                <a:spcPts val="0"/>
              </a:spcBef>
              <a:spcAft>
                <a:spcPts val="0"/>
              </a:spcAft>
              <a:buClr>
                <a:schemeClr val="dk1"/>
              </a:buClr>
              <a:buSzPts val="1200"/>
              <a:buFont typeface="Arial"/>
              <a:buNone/>
            </a:pPr>
            <a:endParaRPr dirty="0"/>
          </a:p>
        </p:txBody>
      </p:sp>
      <p:sp>
        <p:nvSpPr>
          <p:cNvPr id="199" name="Google Shape;199;p8:notes"/>
          <p:cNvSpPr txBox="1">
            <a:spLocks noGrp="1"/>
          </p:cNvSpPr>
          <p:nvPr>
            <p:ph type="sldNum" idx="12"/>
          </p:nvPr>
        </p:nvSpPr>
        <p:spPr>
          <a:xfrm>
            <a:off x="6905625" y="6513513"/>
            <a:ext cx="5283200" cy="3444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9: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p9: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IE"/>
              <a:t>We identified 3 opportunities where we could do cost savings </a:t>
            </a:r>
            <a:endParaRPr/>
          </a:p>
          <a:p>
            <a:pPr marL="171450" marR="0" lvl="0" indent="-171450" algn="l" rtl="0">
              <a:lnSpc>
                <a:spcPct val="100000"/>
              </a:lnSpc>
              <a:spcBef>
                <a:spcPts val="0"/>
              </a:spcBef>
              <a:spcAft>
                <a:spcPts val="0"/>
              </a:spcAft>
              <a:buClr>
                <a:schemeClr val="dk1"/>
              </a:buClr>
              <a:buSzPts val="1200"/>
              <a:buFont typeface="Arial"/>
              <a:buChar char="•"/>
            </a:pPr>
            <a:r>
              <a:rPr lang="en-IE"/>
              <a:t>Also Although most of the defects we identified were in Zone 1 and Zone 3, we recommend to look at zone 3.</a:t>
            </a:r>
            <a:endParaRPr/>
          </a:p>
          <a:p>
            <a:pPr marL="171450" lvl="0" indent="-171450" algn="l" rtl="0">
              <a:spcBef>
                <a:spcPts val="0"/>
              </a:spcBef>
              <a:spcAft>
                <a:spcPts val="0"/>
              </a:spcAft>
              <a:buClr>
                <a:schemeClr val="dk1"/>
              </a:buClr>
              <a:buSzPts val="1200"/>
              <a:buFont typeface="Arial"/>
              <a:buChar char="•"/>
            </a:pPr>
            <a:r>
              <a:rPr lang="en-IE"/>
              <a:t>Our Top 3 opportunities relating to zone 3 will be C005, A001 and Z009 SKU’s</a:t>
            </a:r>
            <a:endParaRPr/>
          </a:p>
          <a:p>
            <a:pPr marL="171450" lvl="0" indent="-171450" algn="l" rtl="0">
              <a:spcBef>
                <a:spcPts val="0"/>
              </a:spcBef>
              <a:spcAft>
                <a:spcPts val="0"/>
              </a:spcAft>
              <a:buClr>
                <a:schemeClr val="dk1"/>
              </a:buClr>
              <a:buSzPts val="1200"/>
              <a:buFont typeface="Arial"/>
              <a:buChar char="•"/>
            </a:pPr>
            <a:r>
              <a:rPr lang="en-IE"/>
              <a:t>Our Modelling &amp; Analysis was inline with our Statistical Analysis</a:t>
            </a:r>
            <a:endParaRPr/>
          </a:p>
          <a:p>
            <a:pPr marL="171450" lvl="0" indent="-171450" algn="l" rtl="0">
              <a:spcBef>
                <a:spcPts val="0"/>
              </a:spcBef>
              <a:spcAft>
                <a:spcPts val="0"/>
              </a:spcAft>
              <a:buClr>
                <a:schemeClr val="dk1"/>
              </a:buClr>
              <a:buSzPts val="1200"/>
              <a:buFont typeface="Arial"/>
              <a:buChar char="•"/>
            </a:pPr>
            <a:r>
              <a:rPr lang="en-IE"/>
              <a:t>If we are bringing down Z3 to fix A001 and C005 then we would also have option to fix Z009 and leaving it to engineering team to identify as we haven’t got a chance to validate the part</a:t>
            </a:r>
            <a:endParaRPr/>
          </a:p>
        </p:txBody>
      </p:sp>
      <p:sp>
        <p:nvSpPr>
          <p:cNvPr id="220" name="Google Shape;220;p9:notes"/>
          <p:cNvSpPr txBox="1">
            <a:spLocks noGrp="1"/>
          </p:cNvSpPr>
          <p:nvPr>
            <p:ph type="sldNum" idx="12"/>
          </p:nvPr>
        </p:nvSpPr>
        <p:spPr>
          <a:xfrm>
            <a:off x="6905625" y="6513513"/>
            <a:ext cx="5283200" cy="3444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Only">
  <p:cSld name="Title Only">
    <p:bg>
      <p:bgPr>
        <a:solidFill>
          <a:schemeClr val="lt1"/>
        </a:solidFill>
        <a:effectLst/>
      </p:bgPr>
    </p:bg>
    <p:spTree>
      <p:nvGrpSpPr>
        <p:cNvPr id="1" name="Shape 12"/>
        <p:cNvGrpSpPr/>
        <p:nvPr/>
      </p:nvGrpSpPr>
      <p:grpSpPr>
        <a:xfrm>
          <a:off x="0" y="0"/>
          <a:ext cx="0" cy="0"/>
          <a:chOff x="0" y="0"/>
          <a:chExt cx="0" cy="0"/>
        </a:xfrm>
      </p:grpSpPr>
      <p:sp>
        <p:nvSpPr>
          <p:cNvPr id="13" name="Google Shape;13;p15"/>
          <p:cNvSpPr/>
          <p:nvPr/>
        </p:nvSpPr>
        <p:spPr>
          <a:xfrm>
            <a:off x="0" y="0"/>
            <a:ext cx="12189460" cy="6858000"/>
          </a:xfrm>
          <a:custGeom>
            <a:avLst/>
            <a:gdLst/>
            <a:ahLst/>
            <a:cxnLst/>
            <a:rect l="l" t="t" r="r" b="b"/>
            <a:pathLst>
              <a:path w="12189460" h="6858000" extrusionOk="0">
                <a:moveTo>
                  <a:pt x="0" y="6858000"/>
                </a:moveTo>
                <a:lnTo>
                  <a:pt x="12188952" y="6858000"/>
                </a:lnTo>
                <a:lnTo>
                  <a:pt x="12188952" y="0"/>
                </a:lnTo>
                <a:lnTo>
                  <a:pt x="0" y="0"/>
                </a:lnTo>
                <a:lnTo>
                  <a:pt x="0" y="6858000"/>
                </a:lnTo>
                <a:close/>
              </a:path>
            </a:pathLst>
          </a:custGeom>
          <a:solidFill>
            <a:srgbClr val="2C2C2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14;p15"/>
          <p:cNvSpPr/>
          <p:nvPr/>
        </p:nvSpPr>
        <p:spPr>
          <a:xfrm>
            <a:off x="275081" y="6390132"/>
            <a:ext cx="280035" cy="283210"/>
          </a:xfrm>
          <a:custGeom>
            <a:avLst/>
            <a:gdLst/>
            <a:ahLst/>
            <a:cxnLst/>
            <a:rect l="l" t="t" r="r" b="b"/>
            <a:pathLst>
              <a:path w="280034" h="283209" extrusionOk="0">
                <a:moveTo>
                  <a:pt x="139827" y="0"/>
                </a:moveTo>
                <a:lnTo>
                  <a:pt x="95629" y="7206"/>
                </a:lnTo>
                <a:lnTo>
                  <a:pt x="57245" y="27272"/>
                </a:lnTo>
                <a:lnTo>
                  <a:pt x="26977" y="57870"/>
                </a:lnTo>
                <a:lnTo>
                  <a:pt x="7128" y="96672"/>
                </a:lnTo>
                <a:lnTo>
                  <a:pt x="0" y="141351"/>
                </a:lnTo>
                <a:lnTo>
                  <a:pt x="7128" y="186029"/>
                </a:lnTo>
                <a:lnTo>
                  <a:pt x="26977" y="224831"/>
                </a:lnTo>
                <a:lnTo>
                  <a:pt x="57245" y="255429"/>
                </a:lnTo>
                <a:lnTo>
                  <a:pt x="95629" y="275495"/>
                </a:lnTo>
                <a:lnTo>
                  <a:pt x="139827" y="282702"/>
                </a:lnTo>
                <a:lnTo>
                  <a:pt x="184024" y="275495"/>
                </a:lnTo>
                <a:lnTo>
                  <a:pt x="222408" y="255429"/>
                </a:lnTo>
                <a:lnTo>
                  <a:pt x="252676" y="224831"/>
                </a:lnTo>
                <a:lnTo>
                  <a:pt x="272525" y="186029"/>
                </a:lnTo>
                <a:lnTo>
                  <a:pt x="279654" y="141351"/>
                </a:lnTo>
                <a:lnTo>
                  <a:pt x="272525" y="96672"/>
                </a:lnTo>
                <a:lnTo>
                  <a:pt x="252676" y="57870"/>
                </a:lnTo>
                <a:lnTo>
                  <a:pt x="222408" y="27272"/>
                </a:lnTo>
                <a:lnTo>
                  <a:pt x="184024" y="7206"/>
                </a:lnTo>
                <a:lnTo>
                  <a:pt x="139827"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15;p15"/>
          <p:cNvSpPr/>
          <p:nvPr/>
        </p:nvSpPr>
        <p:spPr>
          <a:xfrm>
            <a:off x="350522" y="6457193"/>
            <a:ext cx="155439" cy="147828"/>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6;p15"/>
          <p:cNvSpPr/>
          <p:nvPr/>
        </p:nvSpPr>
        <p:spPr>
          <a:xfrm>
            <a:off x="630938" y="6493007"/>
            <a:ext cx="60325" cy="77470"/>
          </a:xfrm>
          <a:custGeom>
            <a:avLst/>
            <a:gdLst/>
            <a:ahLst/>
            <a:cxnLst/>
            <a:rect l="l" t="t" r="r" b="b"/>
            <a:pathLst>
              <a:path w="60325" h="77470" extrusionOk="0">
                <a:moveTo>
                  <a:pt x="30594" y="0"/>
                </a:moveTo>
                <a:lnTo>
                  <a:pt x="0" y="0"/>
                </a:lnTo>
                <a:lnTo>
                  <a:pt x="0" y="76961"/>
                </a:lnTo>
                <a:lnTo>
                  <a:pt x="13817" y="76961"/>
                </a:lnTo>
                <a:lnTo>
                  <a:pt x="13817" y="52285"/>
                </a:lnTo>
                <a:lnTo>
                  <a:pt x="29603" y="52285"/>
                </a:lnTo>
                <a:lnTo>
                  <a:pt x="41461" y="50621"/>
                </a:lnTo>
                <a:lnTo>
                  <a:pt x="51192" y="45627"/>
                </a:lnTo>
                <a:lnTo>
                  <a:pt x="55289" y="40449"/>
                </a:lnTo>
                <a:lnTo>
                  <a:pt x="13817" y="40449"/>
                </a:lnTo>
                <a:lnTo>
                  <a:pt x="13817" y="12826"/>
                </a:lnTo>
                <a:lnTo>
                  <a:pt x="56165" y="12826"/>
                </a:lnTo>
                <a:lnTo>
                  <a:pt x="52054" y="7273"/>
                </a:lnTo>
                <a:lnTo>
                  <a:pt x="42710" y="1926"/>
                </a:lnTo>
                <a:lnTo>
                  <a:pt x="30594" y="0"/>
                </a:lnTo>
                <a:close/>
              </a:path>
              <a:path w="60325" h="77470" extrusionOk="0">
                <a:moveTo>
                  <a:pt x="56165" y="12826"/>
                </a:moveTo>
                <a:lnTo>
                  <a:pt x="39471" y="12826"/>
                </a:lnTo>
                <a:lnTo>
                  <a:pt x="46380" y="16763"/>
                </a:lnTo>
                <a:lnTo>
                  <a:pt x="46380" y="34531"/>
                </a:lnTo>
                <a:lnTo>
                  <a:pt x="39471" y="40449"/>
                </a:lnTo>
                <a:lnTo>
                  <a:pt x="55289" y="40449"/>
                </a:lnTo>
                <a:lnTo>
                  <a:pt x="57776" y="37305"/>
                </a:lnTo>
                <a:lnTo>
                  <a:pt x="60198" y="25653"/>
                </a:lnTo>
                <a:lnTo>
                  <a:pt x="58069" y="15398"/>
                </a:lnTo>
                <a:lnTo>
                  <a:pt x="56165" y="12826"/>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7;p15"/>
          <p:cNvSpPr/>
          <p:nvPr/>
        </p:nvSpPr>
        <p:spPr>
          <a:xfrm>
            <a:off x="723900" y="6493002"/>
            <a:ext cx="53340" cy="77470"/>
          </a:xfrm>
          <a:custGeom>
            <a:avLst/>
            <a:gdLst/>
            <a:ahLst/>
            <a:cxnLst/>
            <a:rect l="l" t="t" r="r" b="b"/>
            <a:pathLst>
              <a:path w="53340" h="77470" extrusionOk="0">
                <a:moveTo>
                  <a:pt x="13538" y="0"/>
                </a:moveTo>
                <a:lnTo>
                  <a:pt x="0" y="0"/>
                </a:lnTo>
                <a:lnTo>
                  <a:pt x="0" y="76962"/>
                </a:lnTo>
                <a:lnTo>
                  <a:pt x="53340" y="76962"/>
                </a:lnTo>
                <a:lnTo>
                  <a:pt x="53340" y="65024"/>
                </a:lnTo>
                <a:lnTo>
                  <a:pt x="13538" y="65024"/>
                </a:lnTo>
                <a:lnTo>
                  <a:pt x="13538"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8;p15"/>
          <p:cNvSpPr/>
          <p:nvPr/>
        </p:nvSpPr>
        <p:spPr>
          <a:xfrm>
            <a:off x="723900" y="6493002"/>
            <a:ext cx="53340" cy="77470"/>
          </a:xfrm>
          <a:custGeom>
            <a:avLst/>
            <a:gdLst/>
            <a:ahLst/>
            <a:cxnLst/>
            <a:rect l="l" t="t" r="r" b="b"/>
            <a:pathLst>
              <a:path w="53340" h="77470" extrusionOk="0">
                <a:moveTo>
                  <a:pt x="13538" y="0"/>
                </a:moveTo>
                <a:lnTo>
                  <a:pt x="0" y="0"/>
                </a:lnTo>
                <a:lnTo>
                  <a:pt x="0" y="76962"/>
                </a:lnTo>
                <a:lnTo>
                  <a:pt x="53340" y="76962"/>
                </a:lnTo>
                <a:lnTo>
                  <a:pt x="53340" y="65024"/>
                </a:lnTo>
                <a:lnTo>
                  <a:pt x="13538" y="65024"/>
                </a:lnTo>
                <a:lnTo>
                  <a:pt x="13538"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 name="Google Shape;19;p15"/>
          <p:cNvSpPr/>
          <p:nvPr/>
        </p:nvSpPr>
        <p:spPr>
          <a:xfrm>
            <a:off x="806195" y="6493002"/>
            <a:ext cx="65532" cy="777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 name="Google Shape;20;p15"/>
          <p:cNvSpPr/>
          <p:nvPr/>
        </p:nvSpPr>
        <p:spPr>
          <a:xfrm>
            <a:off x="909831" y="6493002"/>
            <a:ext cx="64769" cy="76962"/>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21;p15"/>
          <p:cNvSpPr/>
          <p:nvPr/>
        </p:nvSpPr>
        <p:spPr>
          <a:xfrm>
            <a:off x="1001267" y="6493000"/>
            <a:ext cx="79247" cy="76961"/>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 name="Google Shape;22;p15"/>
          <p:cNvSpPr/>
          <p:nvPr/>
        </p:nvSpPr>
        <p:spPr>
          <a:xfrm>
            <a:off x="1113282" y="6493002"/>
            <a:ext cx="52705" cy="77470"/>
          </a:xfrm>
          <a:custGeom>
            <a:avLst/>
            <a:gdLst/>
            <a:ahLst/>
            <a:cxnLst/>
            <a:rect l="l" t="t" r="r" b="b"/>
            <a:pathLst>
              <a:path w="52705" h="77470" extrusionOk="0">
                <a:moveTo>
                  <a:pt x="12738" y="0"/>
                </a:moveTo>
                <a:lnTo>
                  <a:pt x="0" y="0"/>
                </a:lnTo>
                <a:lnTo>
                  <a:pt x="0" y="76962"/>
                </a:lnTo>
                <a:lnTo>
                  <a:pt x="52577" y="76962"/>
                </a:lnTo>
                <a:lnTo>
                  <a:pt x="52577" y="65024"/>
                </a:lnTo>
                <a:lnTo>
                  <a:pt x="12738" y="65024"/>
                </a:lnTo>
                <a:lnTo>
                  <a:pt x="12738"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 name="Google Shape;23;p15"/>
          <p:cNvSpPr/>
          <p:nvPr/>
        </p:nvSpPr>
        <p:spPr>
          <a:xfrm>
            <a:off x="1113282" y="6493002"/>
            <a:ext cx="52705" cy="77470"/>
          </a:xfrm>
          <a:custGeom>
            <a:avLst/>
            <a:gdLst/>
            <a:ahLst/>
            <a:cxnLst/>
            <a:rect l="l" t="t" r="r" b="b"/>
            <a:pathLst>
              <a:path w="52705" h="77470" extrusionOk="0">
                <a:moveTo>
                  <a:pt x="12738" y="0"/>
                </a:moveTo>
                <a:lnTo>
                  <a:pt x="0" y="0"/>
                </a:lnTo>
                <a:lnTo>
                  <a:pt x="0" y="76962"/>
                </a:lnTo>
                <a:lnTo>
                  <a:pt x="52577" y="76962"/>
                </a:lnTo>
                <a:lnTo>
                  <a:pt x="52577" y="65024"/>
                </a:lnTo>
                <a:lnTo>
                  <a:pt x="12738" y="65024"/>
                </a:lnTo>
                <a:lnTo>
                  <a:pt x="12738"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 name="Google Shape;24;p15"/>
          <p:cNvSpPr/>
          <p:nvPr/>
        </p:nvSpPr>
        <p:spPr>
          <a:xfrm>
            <a:off x="1195577" y="6492240"/>
            <a:ext cx="58419" cy="78740"/>
          </a:xfrm>
          <a:custGeom>
            <a:avLst/>
            <a:gdLst/>
            <a:ahLst/>
            <a:cxnLst/>
            <a:rect l="l" t="t" r="r" b="b"/>
            <a:pathLst>
              <a:path w="58419" h="78740" extrusionOk="0">
                <a:moveTo>
                  <a:pt x="7721" y="56896"/>
                </a:moveTo>
                <a:lnTo>
                  <a:pt x="0" y="66713"/>
                </a:lnTo>
                <a:lnTo>
                  <a:pt x="6861" y="71863"/>
                </a:lnTo>
                <a:lnTo>
                  <a:pt x="14357" y="75542"/>
                </a:lnTo>
                <a:lnTo>
                  <a:pt x="22395" y="77750"/>
                </a:lnTo>
                <a:lnTo>
                  <a:pt x="30886" y="78486"/>
                </a:lnTo>
                <a:lnTo>
                  <a:pt x="41624" y="77029"/>
                </a:lnTo>
                <a:lnTo>
                  <a:pt x="50190" y="72721"/>
                </a:lnTo>
                <a:lnTo>
                  <a:pt x="55011" y="66713"/>
                </a:lnTo>
                <a:lnTo>
                  <a:pt x="22199" y="66713"/>
                </a:lnTo>
                <a:lnTo>
                  <a:pt x="14478" y="62788"/>
                </a:lnTo>
                <a:lnTo>
                  <a:pt x="7721" y="56896"/>
                </a:lnTo>
                <a:close/>
              </a:path>
              <a:path w="58419" h="78740" extrusionOk="0">
                <a:moveTo>
                  <a:pt x="27990" y="0"/>
                </a:moveTo>
                <a:lnTo>
                  <a:pt x="17961" y="1593"/>
                </a:lnTo>
                <a:lnTo>
                  <a:pt x="10013" y="6130"/>
                </a:lnTo>
                <a:lnTo>
                  <a:pt x="4780" y="13244"/>
                </a:lnTo>
                <a:lnTo>
                  <a:pt x="2895" y="22567"/>
                </a:lnTo>
                <a:lnTo>
                  <a:pt x="4509" y="31332"/>
                </a:lnTo>
                <a:lnTo>
                  <a:pt x="9290" y="37522"/>
                </a:lnTo>
                <a:lnTo>
                  <a:pt x="17147" y="41873"/>
                </a:lnTo>
                <a:lnTo>
                  <a:pt x="41503" y="49047"/>
                </a:lnTo>
                <a:lnTo>
                  <a:pt x="44399" y="51993"/>
                </a:lnTo>
                <a:lnTo>
                  <a:pt x="44399" y="62788"/>
                </a:lnTo>
                <a:lnTo>
                  <a:pt x="39573" y="66713"/>
                </a:lnTo>
                <a:lnTo>
                  <a:pt x="55011" y="66713"/>
                </a:lnTo>
                <a:lnTo>
                  <a:pt x="55860" y="65654"/>
                </a:lnTo>
                <a:lnTo>
                  <a:pt x="57912" y="55918"/>
                </a:lnTo>
                <a:lnTo>
                  <a:pt x="56313" y="47564"/>
                </a:lnTo>
                <a:lnTo>
                  <a:pt x="51638" y="41324"/>
                </a:lnTo>
                <a:lnTo>
                  <a:pt x="44067" y="36738"/>
                </a:lnTo>
                <a:lnTo>
                  <a:pt x="33782" y="33350"/>
                </a:lnTo>
                <a:lnTo>
                  <a:pt x="19304" y="29425"/>
                </a:lnTo>
                <a:lnTo>
                  <a:pt x="15443" y="27470"/>
                </a:lnTo>
                <a:lnTo>
                  <a:pt x="15443" y="15697"/>
                </a:lnTo>
                <a:lnTo>
                  <a:pt x="20269" y="11772"/>
                </a:lnTo>
                <a:lnTo>
                  <a:pt x="54433" y="11772"/>
                </a:lnTo>
                <a:lnTo>
                  <a:pt x="55981" y="9804"/>
                </a:lnTo>
                <a:lnTo>
                  <a:pt x="49979" y="5379"/>
                </a:lnTo>
                <a:lnTo>
                  <a:pt x="43433" y="2330"/>
                </a:lnTo>
                <a:lnTo>
                  <a:pt x="36164" y="567"/>
                </a:lnTo>
                <a:lnTo>
                  <a:pt x="27990" y="0"/>
                </a:lnTo>
                <a:close/>
              </a:path>
              <a:path w="58419" h="78740" extrusionOk="0">
                <a:moveTo>
                  <a:pt x="54433" y="11772"/>
                </a:moveTo>
                <a:lnTo>
                  <a:pt x="34747" y="11772"/>
                </a:lnTo>
                <a:lnTo>
                  <a:pt x="41503" y="14719"/>
                </a:lnTo>
                <a:lnTo>
                  <a:pt x="48260" y="19621"/>
                </a:lnTo>
                <a:lnTo>
                  <a:pt x="54433" y="11772"/>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 name="Google Shape;25;p15"/>
          <p:cNvSpPr/>
          <p:nvPr/>
        </p:nvSpPr>
        <p:spPr>
          <a:xfrm>
            <a:off x="1290066" y="6493002"/>
            <a:ext cx="13970" cy="77470"/>
          </a:xfrm>
          <a:custGeom>
            <a:avLst/>
            <a:gdLst/>
            <a:ahLst/>
            <a:cxnLst/>
            <a:rect l="l" t="t" r="r" b="b"/>
            <a:pathLst>
              <a:path w="13969" h="77470" extrusionOk="0">
                <a:moveTo>
                  <a:pt x="0" y="0"/>
                </a:moveTo>
                <a:lnTo>
                  <a:pt x="13715" y="0"/>
                </a:lnTo>
                <a:lnTo>
                  <a:pt x="13715" y="76962"/>
                </a:lnTo>
                <a:lnTo>
                  <a:pt x="0" y="76962"/>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 name="Google Shape;26;p15"/>
          <p:cNvSpPr/>
          <p:nvPr/>
        </p:nvSpPr>
        <p:spPr>
          <a:xfrm>
            <a:off x="1339596" y="6492241"/>
            <a:ext cx="70865" cy="8001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 name="Google Shape;27;p15"/>
          <p:cNvSpPr/>
          <p:nvPr/>
        </p:nvSpPr>
        <p:spPr>
          <a:xfrm>
            <a:off x="1447038" y="6493002"/>
            <a:ext cx="64008" cy="76961"/>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 name="Google Shape;28;p15"/>
          <p:cNvSpPr/>
          <p:nvPr/>
        </p:nvSpPr>
        <p:spPr>
          <a:xfrm>
            <a:off x="1543811" y="6493002"/>
            <a:ext cx="62230" cy="77470"/>
          </a:xfrm>
          <a:custGeom>
            <a:avLst/>
            <a:gdLst/>
            <a:ahLst/>
            <a:cxnLst/>
            <a:rect l="l" t="t" r="r" b="b"/>
            <a:pathLst>
              <a:path w="62230" h="77470" extrusionOk="0">
                <a:moveTo>
                  <a:pt x="38112" y="13169"/>
                </a:moveTo>
                <a:lnTo>
                  <a:pt x="24434" y="13169"/>
                </a:lnTo>
                <a:lnTo>
                  <a:pt x="24434" y="76962"/>
                </a:lnTo>
                <a:lnTo>
                  <a:pt x="38112" y="76962"/>
                </a:lnTo>
                <a:lnTo>
                  <a:pt x="38112" y="13169"/>
                </a:lnTo>
                <a:close/>
              </a:path>
              <a:path w="62230" h="77470" extrusionOk="0">
                <a:moveTo>
                  <a:pt x="61722" y="0"/>
                </a:moveTo>
                <a:lnTo>
                  <a:pt x="0" y="0"/>
                </a:lnTo>
                <a:lnTo>
                  <a:pt x="0" y="13169"/>
                </a:lnTo>
                <a:lnTo>
                  <a:pt x="61722" y="13169"/>
                </a:lnTo>
                <a:lnTo>
                  <a:pt x="61722"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 name="Google Shape;29;p15"/>
          <p:cNvSpPr/>
          <p:nvPr/>
        </p:nvSpPr>
        <p:spPr>
          <a:xfrm>
            <a:off x="1543811" y="6493002"/>
            <a:ext cx="62230" cy="77470"/>
          </a:xfrm>
          <a:custGeom>
            <a:avLst/>
            <a:gdLst/>
            <a:ahLst/>
            <a:cxnLst/>
            <a:rect l="l" t="t" r="r" b="b"/>
            <a:pathLst>
              <a:path w="62230" h="77470" extrusionOk="0">
                <a:moveTo>
                  <a:pt x="38112" y="13169"/>
                </a:moveTo>
                <a:lnTo>
                  <a:pt x="24434" y="13169"/>
                </a:lnTo>
                <a:lnTo>
                  <a:pt x="24434" y="76962"/>
                </a:lnTo>
                <a:lnTo>
                  <a:pt x="38112" y="76962"/>
                </a:lnTo>
                <a:lnTo>
                  <a:pt x="38112" y="13169"/>
                </a:lnTo>
                <a:close/>
              </a:path>
              <a:path w="62230" h="77470" extrusionOk="0">
                <a:moveTo>
                  <a:pt x="61722" y="0"/>
                </a:moveTo>
                <a:lnTo>
                  <a:pt x="0" y="0"/>
                </a:lnTo>
                <a:lnTo>
                  <a:pt x="0" y="13169"/>
                </a:lnTo>
                <a:lnTo>
                  <a:pt x="61722" y="13169"/>
                </a:lnTo>
                <a:lnTo>
                  <a:pt x="61722"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 name="Google Shape;30;p15"/>
          <p:cNvSpPr/>
          <p:nvPr/>
        </p:nvSpPr>
        <p:spPr>
          <a:xfrm>
            <a:off x="0" y="0"/>
            <a:ext cx="12188952" cy="6857999"/>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 name="Google Shape;31;p15"/>
          <p:cNvSpPr/>
          <p:nvPr/>
        </p:nvSpPr>
        <p:spPr>
          <a:xfrm>
            <a:off x="11699747" y="6370320"/>
            <a:ext cx="489203" cy="48768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Blank" type="obj">
  <p:cSld name="OBJECT">
    <p:bg>
      <p:bgPr>
        <a:solidFill>
          <a:schemeClr val="lt1"/>
        </a:solidFill>
        <a:effectLst/>
      </p:bgPr>
    </p:bg>
    <p:spTree>
      <p:nvGrpSpPr>
        <p:cNvPr id="1" name="Shape 32"/>
        <p:cNvGrpSpPr/>
        <p:nvPr/>
      </p:nvGrpSpPr>
      <p:grpSpPr>
        <a:xfrm>
          <a:off x="0" y="0"/>
          <a:ext cx="0" cy="0"/>
          <a:chOff x="0" y="0"/>
          <a:chExt cx="0" cy="0"/>
        </a:xfrm>
      </p:grpSpPr>
      <p:sp>
        <p:nvSpPr>
          <p:cNvPr id="33" name="Google Shape;33;p16"/>
          <p:cNvSpPr/>
          <p:nvPr/>
        </p:nvSpPr>
        <p:spPr>
          <a:xfrm>
            <a:off x="0" y="0"/>
            <a:ext cx="12189460" cy="6858000"/>
          </a:xfrm>
          <a:custGeom>
            <a:avLst/>
            <a:gdLst/>
            <a:ahLst/>
            <a:cxnLst/>
            <a:rect l="l" t="t" r="r" b="b"/>
            <a:pathLst>
              <a:path w="12189460" h="6858000" extrusionOk="0">
                <a:moveTo>
                  <a:pt x="0" y="6858000"/>
                </a:moveTo>
                <a:lnTo>
                  <a:pt x="12188952" y="6858000"/>
                </a:lnTo>
                <a:lnTo>
                  <a:pt x="12188952" y="0"/>
                </a:lnTo>
                <a:lnTo>
                  <a:pt x="0" y="0"/>
                </a:lnTo>
                <a:lnTo>
                  <a:pt x="0" y="6858000"/>
                </a:lnTo>
                <a:close/>
              </a:path>
            </a:pathLst>
          </a:custGeom>
          <a:solidFill>
            <a:srgbClr val="2C2C2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 name="Google Shape;34;p16"/>
          <p:cNvSpPr/>
          <p:nvPr/>
        </p:nvSpPr>
        <p:spPr>
          <a:xfrm>
            <a:off x="275081" y="6390132"/>
            <a:ext cx="280035" cy="283210"/>
          </a:xfrm>
          <a:custGeom>
            <a:avLst/>
            <a:gdLst/>
            <a:ahLst/>
            <a:cxnLst/>
            <a:rect l="l" t="t" r="r" b="b"/>
            <a:pathLst>
              <a:path w="280034" h="283209" extrusionOk="0">
                <a:moveTo>
                  <a:pt x="139827" y="0"/>
                </a:moveTo>
                <a:lnTo>
                  <a:pt x="95629" y="7206"/>
                </a:lnTo>
                <a:lnTo>
                  <a:pt x="57245" y="27272"/>
                </a:lnTo>
                <a:lnTo>
                  <a:pt x="26977" y="57870"/>
                </a:lnTo>
                <a:lnTo>
                  <a:pt x="7128" y="96672"/>
                </a:lnTo>
                <a:lnTo>
                  <a:pt x="0" y="141351"/>
                </a:lnTo>
                <a:lnTo>
                  <a:pt x="7128" y="186029"/>
                </a:lnTo>
                <a:lnTo>
                  <a:pt x="26977" y="224831"/>
                </a:lnTo>
                <a:lnTo>
                  <a:pt x="57245" y="255429"/>
                </a:lnTo>
                <a:lnTo>
                  <a:pt x="95629" y="275495"/>
                </a:lnTo>
                <a:lnTo>
                  <a:pt x="139827" y="282702"/>
                </a:lnTo>
                <a:lnTo>
                  <a:pt x="184024" y="275495"/>
                </a:lnTo>
                <a:lnTo>
                  <a:pt x="222408" y="255429"/>
                </a:lnTo>
                <a:lnTo>
                  <a:pt x="252676" y="224831"/>
                </a:lnTo>
                <a:lnTo>
                  <a:pt x="272525" y="186029"/>
                </a:lnTo>
                <a:lnTo>
                  <a:pt x="279654" y="141351"/>
                </a:lnTo>
                <a:lnTo>
                  <a:pt x="272525" y="96672"/>
                </a:lnTo>
                <a:lnTo>
                  <a:pt x="252676" y="57870"/>
                </a:lnTo>
                <a:lnTo>
                  <a:pt x="222408" y="27272"/>
                </a:lnTo>
                <a:lnTo>
                  <a:pt x="184024" y="7206"/>
                </a:lnTo>
                <a:lnTo>
                  <a:pt x="139827"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 name="Google Shape;35;p16"/>
          <p:cNvSpPr/>
          <p:nvPr/>
        </p:nvSpPr>
        <p:spPr>
          <a:xfrm>
            <a:off x="350522" y="6457193"/>
            <a:ext cx="155439" cy="147828"/>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 name="Google Shape;36;p16"/>
          <p:cNvSpPr/>
          <p:nvPr/>
        </p:nvSpPr>
        <p:spPr>
          <a:xfrm>
            <a:off x="630938" y="6493007"/>
            <a:ext cx="60325" cy="77470"/>
          </a:xfrm>
          <a:custGeom>
            <a:avLst/>
            <a:gdLst/>
            <a:ahLst/>
            <a:cxnLst/>
            <a:rect l="l" t="t" r="r" b="b"/>
            <a:pathLst>
              <a:path w="60325" h="77470" extrusionOk="0">
                <a:moveTo>
                  <a:pt x="30594" y="0"/>
                </a:moveTo>
                <a:lnTo>
                  <a:pt x="0" y="0"/>
                </a:lnTo>
                <a:lnTo>
                  <a:pt x="0" y="76961"/>
                </a:lnTo>
                <a:lnTo>
                  <a:pt x="13817" y="76961"/>
                </a:lnTo>
                <a:lnTo>
                  <a:pt x="13817" y="52285"/>
                </a:lnTo>
                <a:lnTo>
                  <a:pt x="29603" y="52285"/>
                </a:lnTo>
                <a:lnTo>
                  <a:pt x="41461" y="50621"/>
                </a:lnTo>
                <a:lnTo>
                  <a:pt x="51192" y="45627"/>
                </a:lnTo>
                <a:lnTo>
                  <a:pt x="55289" y="40449"/>
                </a:lnTo>
                <a:lnTo>
                  <a:pt x="13817" y="40449"/>
                </a:lnTo>
                <a:lnTo>
                  <a:pt x="13817" y="12826"/>
                </a:lnTo>
                <a:lnTo>
                  <a:pt x="56165" y="12826"/>
                </a:lnTo>
                <a:lnTo>
                  <a:pt x="52054" y="7273"/>
                </a:lnTo>
                <a:lnTo>
                  <a:pt x="42710" y="1926"/>
                </a:lnTo>
                <a:lnTo>
                  <a:pt x="30594" y="0"/>
                </a:lnTo>
                <a:close/>
              </a:path>
              <a:path w="60325" h="77470" extrusionOk="0">
                <a:moveTo>
                  <a:pt x="56165" y="12826"/>
                </a:moveTo>
                <a:lnTo>
                  <a:pt x="39471" y="12826"/>
                </a:lnTo>
                <a:lnTo>
                  <a:pt x="46380" y="16763"/>
                </a:lnTo>
                <a:lnTo>
                  <a:pt x="46380" y="34531"/>
                </a:lnTo>
                <a:lnTo>
                  <a:pt x="39471" y="40449"/>
                </a:lnTo>
                <a:lnTo>
                  <a:pt x="55289" y="40449"/>
                </a:lnTo>
                <a:lnTo>
                  <a:pt x="57776" y="37305"/>
                </a:lnTo>
                <a:lnTo>
                  <a:pt x="60198" y="25653"/>
                </a:lnTo>
                <a:lnTo>
                  <a:pt x="58069" y="15398"/>
                </a:lnTo>
                <a:lnTo>
                  <a:pt x="56165" y="12826"/>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 name="Google Shape;37;p16"/>
          <p:cNvSpPr/>
          <p:nvPr/>
        </p:nvSpPr>
        <p:spPr>
          <a:xfrm>
            <a:off x="723900" y="6493002"/>
            <a:ext cx="53340" cy="77470"/>
          </a:xfrm>
          <a:custGeom>
            <a:avLst/>
            <a:gdLst/>
            <a:ahLst/>
            <a:cxnLst/>
            <a:rect l="l" t="t" r="r" b="b"/>
            <a:pathLst>
              <a:path w="53340" h="77470" extrusionOk="0">
                <a:moveTo>
                  <a:pt x="13538" y="0"/>
                </a:moveTo>
                <a:lnTo>
                  <a:pt x="0" y="0"/>
                </a:lnTo>
                <a:lnTo>
                  <a:pt x="0" y="76962"/>
                </a:lnTo>
                <a:lnTo>
                  <a:pt x="53340" y="76962"/>
                </a:lnTo>
                <a:lnTo>
                  <a:pt x="53340" y="65024"/>
                </a:lnTo>
                <a:lnTo>
                  <a:pt x="13538" y="65024"/>
                </a:lnTo>
                <a:lnTo>
                  <a:pt x="13538"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 name="Google Shape;38;p16"/>
          <p:cNvSpPr/>
          <p:nvPr/>
        </p:nvSpPr>
        <p:spPr>
          <a:xfrm>
            <a:off x="723900" y="6493002"/>
            <a:ext cx="53340" cy="77470"/>
          </a:xfrm>
          <a:custGeom>
            <a:avLst/>
            <a:gdLst/>
            <a:ahLst/>
            <a:cxnLst/>
            <a:rect l="l" t="t" r="r" b="b"/>
            <a:pathLst>
              <a:path w="53340" h="77470" extrusionOk="0">
                <a:moveTo>
                  <a:pt x="13538" y="0"/>
                </a:moveTo>
                <a:lnTo>
                  <a:pt x="0" y="0"/>
                </a:lnTo>
                <a:lnTo>
                  <a:pt x="0" y="76962"/>
                </a:lnTo>
                <a:lnTo>
                  <a:pt x="53340" y="76962"/>
                </a:lnTo>
                <a:lnTo>
                  <a:pt x="53340" y="65024"/>
                </a:lnTo>
                <a:lnTo>
                  <a:pt x="13538" y="65024"/>
                </a:lnTo>
                <a:lnTo>
                  <a:pt x="13538"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 name="Google Shape;39;p16"/>
          <p:cNvSpPr/>
          <p:nvPr/>
        </p:nvSpPr>
        <p:spPr>
          <a:xfrm>
            <a:off x="806195" y="6493002"/>
            <a:ext cx="65532" cy="777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 name="Google Shape;40;p16"/>
          <p:cNvSpPr/>
          <p:nvPr/>
        </p:nvSpPr>
        <p:spPr>
          <a:xfrm>
            <a:off x="909831" y="6493002"/>
            <a:ext cx="64769" cy="76962"/>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 name="Google Shape;41;p16"/>
          <p:cNvSpPr/>
          <p:nvPr/>
        </p:nvSpPr>
        <p:spPr>
          <a:xfrm>
            <a:off x="1001267" y="6493000"/>
            <a:ext cx="79247" cy="76961"/>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 name="Google Shape;42;p16"/>
          <p:cNvSpPr/>
          <p:nvPr/>
        </p:nvSpPr>
        <p:spPr>
          <a:xfrm>
            <a:off x="1113282" y="6493002"/>
            <a:ext cx="52705" cy="77470"/>
          </a:xfrm>
          <a:custGeom>
            <a:avLst/>
            <a:gdLst/>
            <a:ahLst/>
            <a:cxnLst/>
            <a:rect l="l" t="t" r="r" b="b"/>
            <a:pathLst>
              <a:path w="52705" h="77470" extrusionOk="0">
                <a:moveTo>
                  <a:pt x="12738" y="0"/>
                </a:moveTo>
                <a:lnTo>
                  <a:pt x="0" y="0"/>
                </a:lnTo>
                <a:lnTo>
                  <a:pt x="0" y="76962"/>
                </a:lnTo>
                <a:lnTo>
                  <a:pt x="52577" y="76962"/>
                </a:lnTo>
                <a:lnTo>
                  <a:pt x="52577" y="65024"/>
                </a:lnTo>
                <a:lnTo>
                  <a:pt x="12738" y="65024"/>
                </a:lnTo>
                <a:lnTo>
                  <a:pt x="12738"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 name="Google Shape;43;p16"/>
          <p:cNvSpPr/>
          <p:nvPr/>
        </p:nvSpPr>
        <p:spPr>
          <a:xfrm>
            <a:off x="1113282" y="6493002"/>
            <a:ext cx="52705" cy="77470"/>
          </a:xfrm>
          <a:custGeom>
            <a:avLst/>
            <a:gdLst/>
            <a:ahLst/>
            <a:cxnLst/>
            <a:rect l="l" t="t" r="r" b="b"/>
            <a:pathLst>
              <a:path w="52705" h="77470" extrusionOk="0">
                <a:moveTo>
                  <a:pt x="12738" y="0"/>
                </a:moveTo>
                <a:lnTo>
                  <a:pt x="0" y="0"/>
                </a:lnTo>
                <a:lnTo>
                  <a:pt x="0" y="76962"/>
                </a:lnTo>
                <a:lnTo>
                  <a:pt x="52577" y="76962"/>
                </a:lnTo>
                <a:lnTo>
                  <a:pt x="52577" y="65024"/>
                </a:lnTo>
                <a:lnTo>
                  <a:pt x="12738" y="65024"/>
                </a:lnTo>
                <a:lnTo>
                  <a:pt x="12738"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 name="Google Shape;44;p16"/>
          <p:cNvSpPr/>
          <p:nvPr/>
        </p:nvSpPr>
        <p:spPr>
          <a:xfrm>
            <a:off x="1195577" y="6492240"/>
            <a:ext cx="58419" cy="78740"/>
          </a:xfrm>
          <a:custGeom>
            <a:avLst/>
            <a:gdLst/>
            <a:ahLst/>
            <a:cxnLst/>
            <a:rect l="l" t="t" r="r" b="b"/>
            <a:pathLst>
              <a:path w="58419" h="78740" extrusionOk="0">
                <a:moveTo>
                  <a:pt x="7721" y="56896"/>
                </a:moveTo>
                <a:lnTo>
                  <a:pt x="0" y="66713"/>
                </a:lnTo>
                <a:lnTo>
                  <a:pt x="6861" y="71863"/>
                </a:lnTo>
                <a:lnTo>
                  <a:pt x="14357" y="75542"/>
                </a:lnTo>
                <a:lnTo>
                  <a:pt x="22395" y="77750"/>
                </a:lnTo>
                <a:lnTo>
                  <a:pt x="30886" y="78486"/>
                </a:lnTo>
                <a:lnTo>
                  <a:pt x="41624" y="77029"/>
                </a:lnTo>
                <a:lnTo>
                  <a:pt x="50190" y="72721"/>
                </a:lnTo>
                <a:lnTo>
                  <a:pt x="55011" y="66713"/>
                </a:lnTo>
                <a:lnTo>
                  <a:pt x="22199" y="66713"/>
                </a:lnTo>
                <a:lnTo>
                  <a:pt x="14478" y="62788"/>
                </a:lnTo>
                <a:lnTo>
                  <a:pt x="7721" y="56896"/>
                </a:lnTo>
                <a:close/>
              </a:path>
              <a:path w="58419" h="78740" extrusionOk="0">
                <a:moveTo>
                  <a:pt x="27990" y="0"/>
                </a:moveTo>
                <a:lnTo>
                  <a:pt x="17961" y="1593"/>
                </a:lnTo>
                <a:lnTo>
                  <a:pt x="10013" y="6130"/>
                </a:lnTo>
                <a:lnTo>
                  <a:pt x="4780" y="13244"/>
                </a:lnTo>
                <a:lnTo>
                  <a:pt x="2895" y="22567"/>
                </a:lnTo>
                <a:lnTo>
                  <a:pt x="4509" y="31332"/>
                </a:lnTo>
                <a:lnTo>
                  <a:pt x="9290" y="37522"/>
                </a:lnTo>
                <a:lnTo>
                  <a:pt x="17147" y="41873"/>
                </a:lnTo>
                <a:lnTo>
                  <a:pt x="41503" y="49047"/>
                </a:lnTo>
                <a:lnTo>
                  <a:pt x="44399" y="51993"/>
                </a:lnTo>
                <a:lnTo>
                  <a:pt x="44399" y="62788"/>
                </a:lnTo>
                <a:lnTo>
                  <a:pt x="39573" y="66713"/>
                </a:lnTo>
                <a:lnTo>
                  <a:pt x="55011" y="66713"/>
                </a:lnTo>
                <a:lnTo>
                  <a:pt x="55860" y="65654"/>
                </a:lnTo>
                <a:lnTo>
                  <a:pt x="57912" y="55918"/>
                </a:lnTo>
                <a:lnTo>
                  <a:pt x="56313" y="47564"/>
                </a:lnTo>
                <a:lnTo>
                  <a:pt x="51638" y="41324"/>
                </a:lnTo>
                <a:lnTo>
                  <a:pt x="44067" y="36738"/>
                </a:lnTo>
                <a:lnTo>
                  <a:pt x="33782" y="33350"/>
                </a:lnTo>
                <a:lnTo>
                  <a:pt x="19304" y="29425"/>
                </a:lnTo>
                <a:lnTo>
                  <a:pt x="15443" y="27470"/>
                </a:lnTo>
                <a:lnTo>
                  <a:pt x="15443" y="15697"/>
                </a:lnTo>
                <a:lnTo>
                  <a:pt x="20269" y="11772"/>
                </a:lnTo>
                <a:lnTo>
                  <a:pt x="54433" y="11772"/>
                </a:lnTo>
                <a:lnTo>
                  <a:pt x="55981" y="9804"/>
                </a:lnTo>
                <a:lnTo>
                  <a:pt x="49979" y="5379"/>
                </a:lnTo>
                <a:lnTo>
                  <a:pt x="43433" y="2330"/>
                </a:lnTo>
                <a:lnTo>
                  <a:pt x="36164" y="567"/>
                </a:lnTo>
                <a:lnTo>
                  <a:pt x="27990" y="0"/>
                </a:lnTo>
                <a:close/>
              </a:path>
              <a:path w="58419" h="78740" extrusionOk="0">
                <a:moveTo>
                  <a:pt x="54433" y="11772"/>
                </a:moveTo>
                <a:lnTo>
                  <a:pt x="34747" y="11772"/>
                </a:lnTo>
                <a:lnTo>
                  <a:pt x="41503" y="14719"/>
                </a:lnTo>
                <a:lnTo>
                  <a:pt x="48260" y="19621"/>
                </a:lnTo>
                <a:lnTo>
                  <a:pt x="54433" y="11772"/>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 name="Google Shape;45;p16"/>
          <p:cNvSpPr/>
          <p:nvPr/>
        </p:nvSpPr>
        <p:spPr>
          <a:xfrm>
            <a:off x="1290066" y="6493002"/>
            <a:ext cx="13970" cy="77470"/>
          </a:xfrm>
          <a:custGeom>
            <a:avLst/>
            <a:gdLst/>
            <a:ahLst/>
            <a:cxnLst/>
            <a:rect l="l" t="t" r="r" b="b"/>
            <a:pathLst>
              <a:path w="13969" h="77470" extrusionOk="0">
                <a:moveTo>
                  <a:pt x="0" y="0"/>
                </a:moveTo>
                <a:lnTo>
                  <a:pt x="13715" y="0"/>
                </a:lnTo>
                <a:lnTo>
                  <a:pt x="13715" y="76962"/>
                </a:lnTo>
                <a:lnTo>
                  <a:pt x="0" y="76962"/>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 name="Google Shape;46;p16"/>
          <p:cNvSpPr/>
          <p:nvPr/>
        </p:nvSpPr>
        <p:spPr>
          <a:xfrm>
            <a:off x="1339596" y="6492241"/>
            <a:ext cx="70865" cy="8001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 name="Google Shape;47;p16"/>
          <p:cNvSpPr/>
          <p:nvPr/>
        </p:nvSpPr>
        <p:spPr>
          <a:xfrm>
            <a:off x="1447038" y="6493002"/>
            <a:ext cx="64008" cy="76961"/>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 name="Google Shape;48;p16"/>
          <p:cNvSpPr/>
          <p:nvPr/>
        </p:nvSpPr>
        <p:spPr>
          <a:xfrm>
            <a:off x="1543811" y="6493002"/>
            <a:ext cx="62230" cy="77470"/>
          </a:xfrm>
          <a:custGeom>
            <a:avLst/>
            <a:gdLst/>
            <a:ahLst/>
            <a:cxnLst/>
            <a:rect l="l" t="t" r="r" b="b"/>
            <a:pathLst>
              <a:path w="62230" h="77470" extrusionOk="0">
                <a:moveTo>
                  <a:pt x="38112" y="13169"/>
                </a:moveTo>
                <a:lnTo>
                  <a:pt x="24434" y="13169"/>
                </a:lnTo>
                <a:lnTo>
                  <a:pt x="24434" y="76962"/>
                </a:lnTo>
                <a:lnTo>
                  <a:pt x="38112" y="76962"/>
                </a:lnTo>
                <a:lnTo>
                  <a:pt x="38112" y="13169"/>
                </a:lnTo>
                <a:close/>
              </a:path>
              <a:path w="62230" h="77470" extrusionOk="0">
                <a:moveTo>
                  <a:pt x="61722" y="0"/>
                </a:moveTo>
                <a:lnTo>
                  <a:pt x="0" y="0"/>
                </a:lnTo>
                <a:lnTo>
                  <a:pt x="0" y="13169"/>
                </a:lnTo>
                <a:lnTo>
                  <a:pt x="61722" y="13169"/>
                </a:lnTo>
                <a:lnTo>
                  <a:pt x="61722"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 name="Google Shape;49;p16"/>
          <p:cNvSpPr/>
          <p:nvPr/>
        </p:nvSpPr>
        <p:spPr>
          <a:xfrm>
            <a:off x="1543811" y="6493002"/>
            <a:ext cx="62230" cy="77470"/>
          </a:xfrm>
          <a:custGeom>
            <a:avLst/>
            <a:gdLst/>
            <a:ahLst/>
            <a:cxnLst/>
            <a:rect l="l" t="t" r="r" b="b"/>
            <a:pathLst>
              <a:path w="62230" h="77470" extrusionOk="0">
                <a:moveTo>
                  <a:pt x="38112" y="13169"/>
                </a:moveTo>
                <a:lnTo>
                  <a:pt x="24434" y="13169"/>
                </a:lnTo>
                <a:lnTo>
                  <a:pt x="24434" y="76962"/>
                </a:lnTo>
                <a:lnTo>
                  <a:pt x="38112" y="76962"/>
                </a:lnTo>
                <a:lnTo>
                  <a:pt x="38112" y="13169"/>
                </a:lnTo>
                <a:close/>
              </a:path>
              <a:path w="62230" h="77470" extrusionOk="0">
                <a:moveTo>
                  <a:pt x="61722" y="0"/>
                </a:moveTo>
                <a:lnTo>
                  <a:pt x="0" y="0"/>
                </a:lnTo>
                <a:lnTo>
                  <a:pt x="0" y="13169"/>
                </a:lnTo>
                <a:lnTo>
                  <a:pt x="61722" y="13169"/>
                </a:lnTo>
                <a:lnTo>
                  <a:pt x="61722"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 name="Google Shape;50;p16"/>
          <p:cNvSpPr/>
          <p:nvPr/>
        </p:nvSpPr>
        <p:spPr>
          <a:xfrm>
            <a:off x="0" y="0"/>
            <a:ext cx="12188952" cy="6857999"/>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 name="Google Shape;51;p16"/>
          <p:cNvSpPr/>
          <p:nvPr/>
        </p:nvSpPr>
        <p:spPr>
          <a:xfrm>
            <a:off x="11699747" y="6370320"/>
            <a:ext cx="489203" cy="48768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bg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52"/>
        <p:cNvGrpSpPr/>
        <p:nvPr/>
      </p:nvGrpSpPr>
      <p:grpSpPr>
        <a:xfrm>
          <a:off x="0" y="0"/>
          <a:ext cx="0" cy="0"/>
          <a:chOff x="0" y="0"/>
          <a:chExt cx="0" cy="0"/>
        </a:xfrm>
      </p:grpSpPr>
      <p:sp>
        <p:nvSpPr>
          <p:cNvPr id="53" name="Google Shape;53;p17"/>
          <p:cNvSpPr/>
          <p:nvPr/>
        </p:nvSpPr>
        <p:spPr>
          <a:xfrm>
            <a:off x="0" y="0"/>
            <a:ext cx="12189460" cy="6858000"/>
          </a:xfrm>
          <a:custGeom>
            <a:avLst/>
            <a:gdLst/>
            <a:ahLst/>
            <a:cxnLst/>
            <a:rect l="l" t="t" r="r" b="b"/>
            <a:pathLst>
              <a:path w="12189460" h="6858000" extrusionOk="0">
                <a:moveTo>
                  <a:pt x="0" y="6858000"/>
                </a:moveTo>
                <a:lnTo>
                  <a:pt x="12188952" y="6858000"/>
                </a:lnTo>
                <a:lnTo>
                  <a:pt x="12188952" y="0"/>
                </a:lnTo>
                <a:lnTo>
                  <a:pt x="0" y="0"/>
                </a:lnTo>
                <a:lnTo>
                  <a:pt x="0" y="6858000"/>
                </a:lnTo>
                <a:close/>
              </a:path>
            </a:pathLst>
          </a:custGeom>
          <a:solidFill>
            <a:srgbClr val="2C2C2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 name="Google Shape;54;p17"/>
          <p:cNvSpPr/>
          <p:nvPr/>
        </p:nvSpPr>
        <p:spPr>
          <a:xfrm>
            <a:off x="275081" y="6390132"/>
            <a:ext cx="280035" cy="283210"/>
          </a:xfrm>
          <a:custGeom>
            <a:avLst/>
            <a:gdLst/>
            <a:ahLst/>
            <a:cxnLst/>
            <a:rect l="l" t="t" r="r" b="b"/>
            <a:pathLst>
              <a:path w="280034" h="283209" extrusionOk="0">
                <a:moveTo>
                  <a:pt x="139827" y="0"/>
                </a:moveTo>
                <a:lnTo>
                  <a:pt x="95629" y="7206"/>
                </a:lnTo>
                <a:lnTo>
                  <a:pt x="57245" y="27272"/>
                </a:lnTo>
                <a:lnTo>
                  <a:pt x="26977" y="57870"/>
                </a:lnTo>
                <a:lnTo>
                  <a:pt x="7128" y="96672"/>
                </a:lnTo>
                <a:lnTo>
                  <a:pt x="0" y="141351"/>
                </a:lnTo>
                <a:lnTo>
                  <a:pt x="7128" y="186029"/>
                </a:lnTo>
                <a:lnTo>
                  <a:pt x="26977" y="224831"/>
                </a:lnTo>
                <a:lnTo>
                  <a:pt x="57245" y="255429"/>
                </a:lnTo>
                <a:lnTo>
                  <a:pt x="95629" y="275495"/>
                </a:lnTo>
                <a:lnTo>
                  <a:pt x="139827" y="282702"/>
                </a:lnTo>
                <a:lnTo>
                  <a:pt x="184024" y="275495"/>
                </a:lnTo>
                <a:lnTo>
                  <a:pt x="222408" y="255429"/>
                </a:lnTo>
                <a:lnTo>
                  <a:pt x="252676" y="224831"/>
                </a:lnTo>
                <a:lnTo>
                  <a:pt x="272525" y="186029"/>
                </a:lnTo>
                <a:lnTo>
                  <a:pt x="279654" y="141351"/>
                </a:lnTo>
                <a:lnTo>
                  <a:pt x="272525" y="96672"/>
                </a:lnTo>
                <a:lnTo>
                  <a:pt x="252676" y="57870"/>
                </a:lnTo>
                <a:lnTo>
                  <a:pt x="222408" y="27272"/>
                </a:lnTo>
                <a:lnTo>
                  <a:pt x="184024" y="7206"/>
                </a:lnTo>
                <a:lnTo>
                  <a:pt x="139827"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 name="Google Shape;55;p17"/>
          <p:cNvSpPr/>
          <p:nvPr/>
        </p:nvSpPr>
        <p:spPr>
          <a:xfrm>
            <a:off x="350522" y="6457193"/>
            <a:ext cx="155439" cy="147828"/>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 name="Google Shape;56;p17"/>
          <p:cNvSpPr/>
          <p:nvPr/>
        </p:nvSpPr>
        <p:spPr>
          <a:xfrm>
            <a:off x="630938" y="6493007"/>
            <a:ext cx="60325" cy="77470"/>
          </a:xfrm>
          <a:custGeom>
            <a:avLst/>
            <a:gdLst/>
            <a:ahLst/>
            <a:cxnLst/>
            <a:rect l="l" t="t" r="r" b="b"/>
            <a:pathLst>
              <a:path w="60325" h="77470" extrusionOk="0">
                <a:moveTo>
                  <a:pt x="30594" y="0"/>
                </a:moveTo>
                <a:lnTo>
                  <a:pt x="0" y="0"/>
                </a:lnTo>
                <a:lnTo>
                  <a:pt x="0" y="76961"/>
                </a:lnTo>
                <a:lnTo>
                  <a:pt x="13817" y="76961"/>
                </a:lnTo>
                <a:lnTo>
                  <a:pt x="13817" y="52285"/>
                </a:lnTo>
                <a:lnTo>
                  <a:pt x="29603" y="52285"/>
                </a:lnTo>
                <a:lnTo>
                  <a:pt x="41461" y="50621"/>
                </a:lnTo>
                <a:lnTo>
                  <a:pt x="51192" y="45627"/>
                </a:lnTo>
                <a:lnTo>
                  <a:pt x="55289" y="40449"/>
                </a:lnTo>
                <a:lnTo>
                  <a:pt x="13817" y="40449"/>
                </a:lnTo>
                <a:lnTo>
                  <a:pt x="13817" y="12826"/>
                </a:lnTo>
                <a:lnTo>
                  <a:pt x="56165" y="12826"/>
                </a:lnTo>
                <a:lnTo>
                  <a:pt x="52054" y="7273"/>
                </a:lnTo>
                <a:lnTo>
                  <a:pt x="42710" y="1926"/>
                </a:lnTo>
                <a:lnTo>
                  <a:pt x="30594" y="0"/>
                </a:lnTo>
                <a:close/>
              </a:path>
              <a:path w="60325" h="77470" extrusionOk="0">
                <a:moveTo>
                  <a:pt x="56165" y="12826"/>
                </a:moveTo>
                <a:lnTo>
                  <a:pt x="39471" y="12826"/>
                </a:lnTo>
                <a:lnTo>
                  <a:pt x="46380" y="16763"/>
                </a:lnTo>
                <a:lnTo>
                  <a:pt x="46380" y="34531"/>
                </a:lnTo>
                <a:lnTo>
                  <a:pt x="39471" y="40449"/>
                </a:lnTo>
                <a:lnTo>
                  <a:pt x="55289" y="40449"/>
                </a:lnTo>
                <a:lnTo>
                  <a:pt x="57776" y="37305"/>
                </a:lnTo>
                <a:lnTo>
                  <a:pt x="60198" y="25653"/>
                </a:lnTo>
                <a:lnTo>
                  <a:pt x="58069" y="15398"/>
                </a:lnTo>
                <a:lnTo>
                  <a:pt x="56165" y="12826"/>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 name="Google Shape;57;p17"/>
          <p:cNvSpPr/>
          <p:nvPr/>
        </p:nvSpPr>
        <p:spPr>
          <a:xfrm>
            <a:off x="723900" y="6493002"/>
            <a:ext cx="53340" cy="77470"/>
          </a:xfrm>
          <a:custGeom>
            <a:avLst/>
            <a:gdLst/>
            <a:ahLst/>
            <a:cxnLst/>
            <a:rect l="l" t="t" r="r" b="b"/>
            <a:pathLst>
              <a:path w="53340" h="77470" extrusionOk="0">
                <a:moveTo>
                  <a:pt x="13538" y="0"/>
                </a:moveTo>
                <a:lnTo>
                  <a:pt x="0" y="0"/>
                </a:lnTo>
                <a:lnTo>
                  <a:pt x="0" y="76962"/>
                </a:lnTo>
                <a:lnTo>
                  <a:pt x="53340" y="76962"/>
                </a:lnTo>
                <a:lnTo>
                  <a:pt x="53340" y="65024"/>
                </a:lnTo>
                <a:lnTo>
                  <a:pt x="13538" y="65024"/>
                </a:lnTo>
                <a:lnTo>
                  <a:pt x="13538"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 name="Google Shape;58;p17"/>
          <p:cNvSpPr/>
          <p:nvPr/>
        </p:nvSpPr>
        <p:spPr>
          <a:xfrm>
            <a:off x="723900" y="6493002"/>
            <a:ext cx="53340" cy="77470"/>
          </a:xfrm>
          <a:custGeom>
            <a:avLst/>
            <a:gdLst/>
            <a:ahLst/>
            <a:cxnLst/>
            <a:rect l="l" t="t" r="r" b="b"/>
            <a:pathLst>
              <a:path w="53340" h="77470" extrusionOk="0">
                <a:moveTo>
                  <a:pt x="13538" y="0"/>
                </a:moveTo>
                <a:lnTo>
                  <a:pt x="0" y="0"/>
                </a:lnTo>
                <a:lnTo>
                  <a:pt x="0" y="76962"/>
                </a:lnTo>
                <a:lnTo>
                  <a:pt x="53340" y="76962"/>
                </a:lnTo>
                <a:lnTo>
                  <a:pt x="53340" y="65024"/>
                </a:lnTo>
                <a:lnTo>
                  <a:pt x="13538" y="65024"/>
                </a:lnTo>
                <a:lnTo>
                  <a:pt x="13538"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 name="Google Shape;59;p17"/>
          <p:cNvSpPr/>
          <p:nvPr/>
        </p:nvSpPr>
        <p:spPr>
          <a:xfrm>
            <a:off x="806195" y="6493002"/>
            <a:ext cx="65532" cy="777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 name="Google Shape;60;p17"/>
          <p:cNvSpPr/>
          <p:nvPr/>
        </p:nvSpPr>
        <p:spPr>
          <a:xfrm>
            <a:off x="909831" y="6493002"/>
            <a:ext cx="64769" cy="76962"/>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 name="Google Shape;61;p17"/>
          <p:cNvSpPr/>
          <p:nvPr/>
        </p:nvSpPr>
        <p:spPr>
          <a:xfrm>
            <a:off x="1001267" y="6493000"/>
            <a:ext cx="79247" cy="76961"/>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 name="Google Shape;62;p17"/>
          <p:cNvSpPr/>
          <p:nvPr/>
        </p:nvSpPr>
        <p:spPr>
          <a:xfrm>
            <a:off x="1113282" y="6493002"/>
            <a:ext cx="52705" cy="77470"/>
          </a:xfrm>
          <a:custGeom>
            <a:avLst/>
            <a:gdLst/>
            <a:ahLst/>
            <a:cxnLst/>
            <a:rect l="l" t="t" r="r" b="b"/>
            <a:pathLst>
              <a:path w="52705" h="77470" extrusionOk="0">
                <a:moveTo>
                  <a:pt x="12738" y="0"/>
                </a:moveTo>
                <a:lnTo>
                  <a:pt x="0" y="0"/>
                </a:lnTo>
                <a:lnTo>
                  <a:pt x="0" y="76962"/>
                </a:lnTo>
                <a:lnTo>
                  <a:pt x="52577" y="76962"/>
                </a:lnTo>
                <a:lnTo>
                  <a:pt x="52577" y="65024"/>
                </a:lnTo>
                <a:lnTo>
                  <a:pt x="12738" y="65024"/>
                </a:lnTo>
                <a:lnTo>
                  <a:pt x="12738"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 name="Google Shape;63;p17"/>
          <p:cNvSpPr/>
          <p:nvPr/>
        </p:nvSpPr>
        <p:spPr>
          <a:xfrm>
            <a:off x="1113282" y="6493002"/>
            <a:ext cx="52705" cy="77470"/>
          </a:xfrm>
          <a:custGeom>
            <a:avLst/>
            <a:gdLst/>
            <a:ahLst/>
            <a:cxnLst/>
            <a:rect l="l" t="t" r="r" b="b"/>
            <a:pathLst>
              <a:path w="52705" h="77470" extrusionOk="0">
                <a:moveTo>
                  <a:pt x="12738" y="0"/>
                </a:moveTo>
                <a:lnTo>
                  <a:pt x="0" y="0"/>
                </a:lnTo>
                <a:lnTo>
                  <a:pt x="0" y="76962"/>
                </a:lnTo>
                <a:lnTo>
                  <a:pt x="52577" y="76962"/>
                </a:lnTo>
                <a:lnTo>
                  <a:pt x="52577" y="65024"/>
                </a:lnTo>
                <a:lnTo>
                  <a:pt x="12738" y="65024"/>
                </a:lnTo>
                <a:lnTo>
                  <a:pt x="12738"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 name="Google Shape;64;p17"/>
          <p:cNvSpPr/>
          <p:nvPr/>
        </p:nvSpPr>
        <p:spPr>
          <a:xfrm>
            <a:off x="1195577" y="6492240"/>
            <a:ext cx="58419" cy="78740"/>
          </a:xfrm>
          <a:custGeom>
            <a:avLst/>
            <a:gdLst/>
            <a:ahLst/>
            <a:cxnLst/>
            <a:rect l="l" t="t" r="r" b="b"/>
            <a:pathLst>
              <a:path w="58419" h="78740" extrusionOk="0">
                <a:moveTo>
                  <a:pt x="7721" y="56896"/>
                </a:moveTo>
                <a:lnTo>
                  <a:pt x="0" y="66713"/>
                </a:lnTo>
                <a:lnTo>
                  <a:pt x="6861" y="71863"/>
                </a:lnTo>
                <a:lnTo>
                  <a:pt x="14357" y="75542"/>
                </a:lnTo>
                <a:lnTo>
                  <a:pt x="22395" y="77750"/>
                </a:lnTo>
                <a:lnTo>
                  <a:pt x="30886" y="78486"/>
                </a:lnTo>
                <a:lnTo>
                  <a:pt x="41624" y="77029"/>
                </a:lnTo>
                <a:lnTo>
                  <a:pt x="50190" y="72721"/>
                </a:lnTo>
                <a:lnTo>
                  <a:pt x="55011" y="66713"/>
                </a:lnTo>
                <a:lnTo>
                  <a:pt x="22199" y="66713"/>
                </a:lnTo>
                <a:lnTo>
                  <a:pt x="14478" y="62788"/>
                </a:lnTo>
                <a:lnTo>
                  <a:pt x="7721" y="56896"/>
                </a:lnTo>
                <a:close/>
              </a:path>
              <a:path w="58419" h="78740" extrusionOk="0">
                <a:moveTo>
                  <a:pt x="27990" y="0"/>
                </a:moveTo>
                <a:lnTo>
                  <a:pt x="17961" y="1593"/>
                </a:lnTo>
                <a:lnTo>
                  <a:pt x="10013" y="6130"/>
                </a:lnTo>
                <a:lnTo>
                  <a:pt x="4780" y="13244"/>
                </a:lnTo>
                <a:lnTo>
                  <a:pt x="2895" y="22567"/>
                </a:lnTo>
                <a:lnTo>
                  <a:pt x="4509" y="31332"/>
                </a:lnTo>
                <a:lnTo>
                  <a:pt x="9290" y="37522"/>
                </a:lnTo>
                <a:lnTo>
                  <a:pt x="17147" y="41873"/>
                </a:lnTo>
                <a:lnTo>
                  <a:pt x="41503" y="49047"/>
                </a:lnTo>
                <a:lnTo>
                  <a:pt x="44399" y="51993"/>
                </a:lnTo>
                <a:lnTo>
                  <a:pt x="44399" y="62788"/>
                </a:lnTo>
                <a:lnTo>
                  <a:pt x="39573" y="66713"/>
                </a:lnTo>
                <a:lnTo>
                  <a:pt x="55011" y="66713"/>
                </a:lnTo>
                <a:lnTo>
                  <a:pt x="55860" y="65654"/>
                </a:lnTo>
                <a:lnTo>
                  <a:pt x="57912" y="55918"/>
                </a:lnTo>
                <a:lnTo>
                  <a:pt x="56313" y="47564"/>
                </a:lnTo>
                <a:lnTo>
                  <a:pt x="51638" y="41324"/>
                </a:lnTo>
                <a:lnTo>
                  <a:pt x="44067" y="36738"/>
                </a:lnTo>
                <a:lnTo>
                  <a:pt x="33782" y="33350"/>
                </a:lnTo>
                <a:lnTo>
                  <a:pt x="19304" y="29425"/>
                </a:lnTo>
                <a:lnTo>
                  <a:pt x="15443" y="27470"/>
                </a:lnTo>
                <a:lnTo>
                  <a:pt x="15443" y="15697"/>
                </a:lnTo>
                <a:lnTo>
                  <a:pt x="20269" y="11772"/>
                </a:lnTo>
                <a:lnTo>
                  <a:pt x="54433" y="11772"/>
                </a:lnTo>
                <a:lnTo>
                  <a:pt x="55981" y="9804"/>
                </a:lnTo>
                <a:lnTo>
                  <a:pt x="49979" y="5379"/>
                </a:lnTo>
                <a:lnTo>
                  <a:pt x="43433" y="2330"/>
                </a:lnTo>
                <a:lnTo>
                  <a:pt x="36164" y="567"/>
                </a:lnTo>
                <a:lnTo>
                  <a:pt x="27990" y="0"/>
                </a:lnTo>
                <a:close/>
              </a:path>
              <a:path w="58419" h="78740" extrusionOk="0">
                <a:moveTo>
                  <a:pt x="54433" y="11772"/>
                </a:moveTo>
                <a:lnTo>
                  <a:pt x="34747" y="11772"/>
                </a:lnTo>
                <a:lnTo>
                  <a:pt x="41503" y="14719"/>
                </a:lnTo>
                <a:lnTo>
                  <a:pt x="48260" y="19621"/>
                </a:lnTo>
                <a:lnTo>
                  <a:pt x="54433" y="11772"/>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 name="Google Shape;65;p17"/>
          <p:cNvSpPr/>
          <p:nvPr/>
        </p:nvSpPr>
        <p:spPr>
          <a:xfrm>
            <a:off x="1290066" y="6493002"/>
            <a:ext cx="13970" cy="77470"/>
          </a:xfrm>
          <a:custGeom>
            <a:avLst/>
            <a:gdLst/>
            <a:ahLst/>
            <a:cxnLst/>
            <a:rect l="l" t="t" r="r" b="b"/>
            <a:pathLst>
              <a:path w="13969" h="77470" extrusionOk="0">
                <a:moveTo>
                  <a:pt x="0" y="0"/>
                </a:moveTo>
                <a:lnTo>
                  <a:pt x="13715" y="0"/>
                </a:lnTo>
                <a:lnTo>
                  <a:pt x="13715" y="76962"/>
                </a:lnTo>
                <a:lnTo>
                  <a:pt x="0" y="76962"/>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 name="Google Shape;66;p17"/>
          <p:cNvSpPr/>
          <p:nvPr/>
        </p:nvSpPr>
        <p:spPr>
          <a:xfrm>
            <a:off x="1339596" y="6492241"/>
            <a:ext cx="70865" cy="8001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 name="Google Shape;67;p17"/>
          <p:cNvSpPr/>
          <p:nvPr/>
        </p:nvSpPr>
        <p:spPr>
          <a:xfrm>
            <a:off x="1447038" y="6493002"/>
            <a:ext cx="64008" cy="76961"/>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 name="Google Shape;68;p17"/>
          <p:cNvSpPr/>
          <p:nvPr/>
        </p:nvSpPr>
        <p:spPr>
          <a:xfrm>
            <a:off x="1543811" y="6493002"/>
            <a:ext cx="62230" cy="77470"/>
          </a:xfrm>
          <a:custGeom>
            <a:avLst/>
            <a:gdLst/>
            <a:ahLst/>
            <a:cxnLst/>
            <a:rect l="l" t="t" r="r" b="b"/>
            <a:pathLst>
              <a:path w="62230" h="77470" extrusionOk="0">
                <a:moveTo>
                  <a:pt x="38112" y="13169"/>
                </a:moveTo>
                <a:lnTo>
                  <a:pt x="24434" y="13169"/>
                </a:lnTo>
                <a:lnTo>
                  <a:pt x="24434" y="76962"/>
                </a:lnTo>
                <a:lnTo>
                  <a:pt x="38112" y="76962"/>
                </a:lnTo>
                <a:lnTo>
                  <a:pt x="38112" y="13169"/>
                </a:lnTo>
                <a:close/>
              </a:path>
              <a:path w="62230" h="77470" extrusionOk="0">
                <a:moveTo>
                  <a:pt x="61722" y="0"/>
                </a:moveTo>
                <a:lnTo>
                  <a:pt x="0" y="0"/>
                </a:lnTo>
                <a:lnTo>
                  <a:pt x="0" y="13169"/>
                </a:lnTo>
                <a:lnTo>
                  <a:pt x="61722" y="13169"/>
                </a:lnTo>
                <a:lnTo>
                  <a:pt x="61722"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 name="Google Shape;69;p17"/>
          <p:cNvSpPr/>
          <p:nvPr/>
        </p:nvSpPr>
        <p:spPr>
          <a:xfrm>
            <a:off x="1543811" y="6493002"/>
            <a:ext cx="62230" cy="77470"/>
          </a:xfrm>
          <a:custGeom>
            <a:avLst/>
            <a:gdLst/>
            <a:ahLst/>
            <a:cxnLst/>
            <a:rect l="l" t="t" r="r" b="b"/>
            <a:pathLst>
              <a:path w="62230" h="77470" extrusionOk="0">
                <a:moveTo>
                  <a:pt x="38112" y="13169"/>
                </a:moveTo>
                <a:lnTo>
                  <a:pt x="24434" y="13169"/>
                </a:lnTo>
                <a:lnTo>
                  <a:pt x="24434" y="76962"/>
                </a:lnTo>
                <a:lnTo>
                  <a:pt x="38112" y="76962"/>
                </a:lnTo>
                <a:lnTo>
                  <a:pt x="38112" y="13169"/>
                </a:lnTo>
                <a:close/>
              </a:path>
              <a:path w="62230" h="77470" extrusionOk="0">
                <a:moveTo>
                  <a:pt x="61722" y="0"/>
                </a:moveTo>
                <a:lnTo>
                  <a:pt x="0" y="0"/>
                </a:lnTo>
                <a:lnTo>
                  <a:pt x="0" y="13169"/>
                </a:lnTo>
                <a:lnTo>
                  <a:pt x="61722" y="13169"/>
                </a:lnTo>
                <a:lnTo>
                  <a:pt x="61722"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 name="Google Shape;70;p17"/>
          <p:cNvSpPr/>
          <p:nvPr/>
        </p:nvSpPr>
        <p:spPr>
          <a:xfrm>
            <a:off x="0" y="0"/>
            <a:ext cx="12188952" cy="6857999"/>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 name="Google Shape;71;p17"/>
          <p:cNvSpPr/>
          <p:nvPr/>
        </p:nvSpPr>
        <p:spPr>
          <a:xfrm>
            <a:off x="11699747" y="6370320"/>
            <a:ext cx="489203" cy="48768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3"/>
          <p:cNvSpPr/>
          <p:nvPr/>
        </p:nvSpPr>
        <p:spPr>
          <a:xfrm>
            <a:off x="0" y="0"/>
            <a:ext cx="12192000" cy="6858000"/>
          </a:xfrm>
          <a:custGeom>
            <a:avLst/>
            <a:gdLst/>
            <a:ahLst/>
            <a:cxnLst/>
            <a:rect l="l" t="t" r="r" b="b"/>
            <a:pathLst>
              <a:path w="12189460" h="6858000" extrusionOk="0">
                <a:moveTo>
                  <a:pt x="0" y="6858000"/>
                </a:moveTo>
                <a:lnTo>
                  <a:pt x="12188952" y="6858000"/>
                </a:lnTo>
                <a:lnTo>
                  <a:pt x="12188952" y="0"/>
                </a:lnTo>
                <a:lnTo>
                  <a:pt x="0" y="0"/>
                </a:lnTo>
                <a:lnTo>
                  <a:pt x="0" y="6858000"/>
                </a:lnTo>
                <a:close/>
              </a:path>
            </a:pathLst>
          </a:custGeom>
          <a:solidFill>
            <a:srgbClr val="2C2C2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6.pn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7.png"/><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3.jpg"/></Relationships>
</file>

<file path=ppt/slides/_rels/slide3.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17.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9.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hyperlink" Target="https://medium.com/the-data-experience/building-a-data-pipeline-from-scratch-32b712cfb1db" TargetMode="Externa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
          <p:cNvSpPr/>
          <p:nvPr/>
        </p:nvSpPr>
        <p:spPr>
          <a:xfrm>
            <a:off x="5737097" y="6680454"/>
            <a:ext cx="6012942" cy="177545"/>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 name="Google Shape;78;p1"/>
          <p:cNvSpPr/>
          <p:nvPr/>
        </p:nvSpPr>
        <p:spPr>
          <a:xfrm>
            <a:off x="11699747" y="6370320"/>
            <a:ext cx="489203" cy="48768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 name="Google Shape;79;p1"/>
          <p:cNvSpPr txBox="1"/>
          <p:nvPr/>
        </p:nvSpPr>
        <p:spPr>
          <a:xfrm>
            <a:off x="11914796" y="6532118"/>
            <a:ext cx="90170" cy="17843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IE" sz="1000">
                <a:solidFill>
                  <a:srgbClr val="FFFFFF"/>
                </a:solidFill>
                <a:latin typeface="Arial"/>
                <a:ea typeface="Arial"/>
                <a:cs typeface="Arial"/>
                <a:sym typeface="Arial"/>
              </a:rPr>
              <a:t>1</a:t>
            </a:r>
            <a:endParaRPr sz="1000">
              <a:solidFill>
                <a:schemeClr val="dk1"/>
              </a:solidFill>
              <a:latin typeface="Arial"/>
              <a:ea typeface="Arial"/>
              <a:cs typeface="Arial"/>
              <a:sym typeface="Arial"/>
            </a:endParaRPr>
          </a:p>
        </p:txBody>
      </p:sp>
      <p:sp>
        <p:nvSpPr>
          <p:cNvPr id="80" name="Google Shape;80;p1"/>
          <p:cNvSpPr/>
          <p:nvPr/>
        </p:nvSpPr>
        <p:spPr>
          <a:xfrm>
            <a:off x="3050" y="-76199"/>
            <a:ext cx="12188950" cy="72219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81" name="Google Shape;81;p1" descr="page1image85241504"/>
          <p:cNvPicPr preferRelativeResize="0"/>
          <p:nvPr/>
        </p:nvPicPr>
        <p:blipFill rotWithShape="1">
          <a:blip r:embed="rId6">
            <a:alphaModFix/>
          </a:blip>
          <a:srcRect/>
          <a:stretch/>
        </p:blipFill>
        <p:spPr>
          <a:xfrm>
            <a:off x="609600" y="5434150"/>
            <a:ext cx="2971800" cy="215900"/>
          </a:xfrm>
          <a:prstGeom prst="rect">
            <a:avLst/>
          </a:prstGeom>
          <a:noFill/>
          <a:ln>
            <a:noFill/>
          </a:ln>
        </p:spPr>
      </p:pic>
      <p:sp>
        <p:nvSpPr>
          <p:cNvPr id="82" name="Google Shape;82;p1"/>
          <p:cNvSpPr/>
          <p:nvPr/>
        </p:nvSpPr>
        <p:spPr>
          <a:xfrm>
            <a:off x="457200" y="2303847"/>
            <a:ext cx="7315200" cy="2431394"/>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FFFF"/>
              </a:buClr>
              <a:buSzPts val="3200"/>
              <a:buFont typeface="Arial"/>
              <a:buNone/>
            </a:pPr>
            <a:r>
              <a:rPr lang="en-IE" sz="3200" b="1" dirty="0">
                <a:solidFill>
                  <a:srgbClr val="FFFFFF"/>
                </a:solidFill>
                <a:latin typeface="Arial"/>
                <a:ea typeface="Arial"/>
                <a:cs typeface="Arial"/>
                <a:sym typeface="Arial"/>
              </a:rPr>
              <a:t>WIDS PRODCO PROJECT</a:t>
            </a:r>
            <a:endParaRPr dirty="0"/>
          </a:p>
          <a:p>
            <a:pPr marL="0" marR="0" lvl="0" indent="0" algn="l" rtl="0">
              <a:lnSpc>
                <a:spcPct val="100000"/>
              </a:lnSpc>
              <a:spcBef>
                <a:spcPts val="0"/>
              </a:spcBef>
              <a:spcAft>
                <a:spcPts val="0"/>
              </a:spcAft>
              <a:buClr>
                <a:schemeClr val="dk1"/>
              </a:buClr>
              <a:buSzPts val="1600"/>
              <a:buFont typeface="Calibri"/>
              <a:buNone/>
            </a:pPr>
            <a:endParaRPr sz="1600" b="1" i="0" u="none" strike="noStrike" cap="none" dirty="0">
              <a:solidFill>
                <a:srgbClr val="FFFFFF"/>
              </a:solidFill>
              <a:latin typeface="Arial"/>
              <a:ea typeface="Arial"/>
              <a:cs typeface="Arial"/>
              <a:sym typeface="Arial"/>
            </a:endParaRPr>
          </a:p>
          <a:p>
            <a:pPr marL="0" marR="0" lvl="0" indent="0" algn="l" rtl="0">
              <a:spcBef>
                <a:spcPts val="0"/>
              </a:spcBef>
              <a:spcAft>
                <a:spcPts val="0"/>
              </a:spcAft>
              <a:buNone/>
            </a:pPr>
            <a:endParaRPr lang="en-IE" sz="2000" b="1" dirty="0">
              <a:solidFill>
                <a:srgbClr val="FFFFFF"/>
              </a:solidFill>
            </a:endParaRPr>
          </a:p>
          <a:p>
            <a:pPr marL="0" marR="0" lvl="0" indent="0" algn="l" rtl="0">
              <a:spcBef>
                <a:spcPts val="0"/>
              </a:spcBef>
              <a:spcAft>
                <a:spcPts val="0"/>
              </a:spcAft>
              <a:buNone/>
            </a:pPr>
            <a:r>
              <a:rPr lang="en-IE" sz="2000" b="1" dirty="0">
                <a:solidFill>
                  <a:srgbClr val="00B0F0"/>
                </a:solidFill>
                <a:latin typeface="Arial"/>
                <a:ea typeface="Arial"/>
                <a:cs typeface="Arial"/>
                <a:sym typeface="Arial"/>
              </a:rPr>
              <a:t>Team Blue</a:t>
            </a:r>
            <a:endParaRPr sz="1800" b="1" dirty="0">
              <a:solidFill>
                <a:srgbClr val="00B0F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600"/>
              <a:buFont typeface="Arial"/>
              <a:buNone/>
            </a:pPr>
            <a:r>
              <a:rPr lang="en-IE" sz="1600" b="1" i="0" u="none" strike="noStrike" cap="none" dirty="0">
                <a:solidFill>
                  <a:srgbClr val="FFFFFF"/>
                </a:solidFill>
                <a:latin typeface="Arial"/>
                <a:ea typeface="Arial"/>
                <a:cs typeface="Arial"/>
                <a:sym typeface="Arial"/>
              </a:rPr>
              <a:t>Sri Yadav</a:t>
            </a:r>
            <a:endParaRPr dirty="0"/>
          </a:p>
          <a:p>
            <a:pPr marL="0" marR="0" lvl="0" indent="0" algn="l" rtl="0">
              <a:lnSpc>
                <a:spcPct val="100000"/>
              </a:lnSpc>
              <a:spcBef>
                <a:spcPts val="0"/>
              </a:spcBef>
              <a:spcAft>
                <a:spcPts val="0"/>
              </a:spcAft>
              <a:buClr>
                <a:srgbClr val="FFFFFF"/>
              </a:buClr>
              <a:buSzPts val="1600"/>
              <a:buFont typeface="Arial"/>
              <a:buNone/>
            </a:pPr>
            <a:r>
              <a:rPr lang="en-IE" sz="1600" b="1" dirty="0">
                <a:solidFill>
                  <a:srgbClr val="FFFFFF"/>
                </a:solidFill>
                <a:latin typeface="Arial"/>
                <a:ea typeface="Arial"/>
                <a:cs typeface="Arial"/>
                <a:sym typeface="Arial"/>
              </a:rPr>
              <a:t>Yif</a:t>
            </a:r>
            <a:r>
              <a:rPr lang="en-IE" sz="1600" b="1" dirty="0">
                <a:solidFill>
                  <a:srgbClr val="FFFFFF"/>
                </a:solidFill>
              </a:rPr>
              <a:t>ei</a:t>
            </a:r>
            <a:r>
              <a:rPr lang="en-IE" sz="1600" b="1" dirty="0">
                <a:solidFill>
                  <a:srgbClr val="FFFFFF"/>
                </a:solidFill>
                <a:latin typeface="Arial"/>
                <a:ea typeface="Arial"/>
                <a:cs typeface="Arial"/>
                <a:sym typeface="Arial"/>
              </a:rPr>
              <a:t> Fang</a:t>
            </a:r>
            <a:endParaRPr dirty="0"/>
          </a:p>
          <a:p>
            <a:pPr marL="0" marR="0" lvl="0" indent="0" algn="l" rtl="0">
              <a:lnSpc>
                <a:spcPct val="100000"/>
              </a:lnSpc>
              <a:spcBef>
                <a:spcPts val="0"/>
              </a:spcBef>
              <a:spcAft>
                <a:spcPts val="0"/>
              </a:spcAft>
              <a:buClr>
                <a:srgbClr val="FFFFFF"/>
              </a:buClr>
              <a:buSzPts val="1600"/>
              <a:buFont typeface="Arial"/>
              <a:buNone/>
            </a:pPr>
            <a:r>
              <a:rPr lang="en-IE" sz="1600" b="1" i="0" u="none" strike="noStrike" cap="none" dirty="0">
                <a:solidFill>
                  <a:srgbClr val="FFFFFF"/>
                </a:solidFill>
                <a:latin typeface="Arial"/>
                <a:ea typeface="Arial"/>
                <a:cs typeface="Arial"/>
                <a:sym typeface="Arial"/>
              </a:rPr>
              <a:t>Duygu Cigman</a:t>
            </a:r>
            <a:endParaRPr sz="1600" b="1" i="0" u="none" strike="noStrike" cap="none" dirty="0">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600"/>
              <a:buFont typeface="Arial"/>
              <a:buNone/>
            </a:pPr>
            <a:r>
              <a:rPr lang="en-IE" sz="1600" b="1" dirty="0">
                <a:solidFill>
                  <a:srgbClr val="FFFFFF"/>
                </a:solidFill>
                <a:latin typeface="Arial"/>
                <a:ea typeface="Arial"/>
                <a:cs typeface="Arial"/>
                <a:sym typeface="Arial"/>
              </a:rPr>
              <a:t>Pooja Singh</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0"/>
          <p:cNvSpPr/>
          <p:nvPr/>
        </p:nvSpPr>
        <p:spPr>
          <a:xfrm>
            <a:off x="838200" y="533400"/>
            <a:ext cx="396240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3000" b="1" dirty="0">
                <a:solidFill>
                  <a:schemeClr val="lt1"/>
                </a:solidFill>
                <a:latin typeface="Calibri"/>
                <a:ea typeface="Calibri"/>
                <a:cs typeface="Calibri"/>
                <a:sym typeface="Calibri"/>
              </a:rPr>
              <a:t>Our Recommendations </a:t>
            </a:r>
            <a:r>
              <a:rPr lang="en-IE" sz="1800" b="1" dirty="0">
                <a:solidFill>
                  <a:schemeClr val="lt1"/>
                </a:solidFill>
                <a:latin typeface="Calibri"/>
                <a:ea typeface="Calibri"/>
                <a:cs typeface="Calibri"/>
                <a:sym typeface="Calibri"/>
              </a:rPr>
              <a:t> </a:t>
            </a:r>
            <a:endParaRPr sz="1800" dirty="0">
              <a:solidFill>
                <a:schemeClr val="lt1"/>
              </a:solidFill>
              <a:latin typeface="Calibri"/>
              <a:ea typeface="Calibri"/>
              <a:cs typeface="Calibri"/>
              <a:sym typeface="Calibri"/>
            </a:endParaRPr>
          </a:p>
        </p:txBody>
      </p:sp>
      <p:sp>
        <p:nvSpPr>
          <p:cNvPr id="249" name="Google Shape;249;p10"/>
          <p:cNvSpPr/>
          <p:nvPr/>
        </p:nvSpPr>
        <p:spPr>
          <a:xfrm>
            <a:off x="782170" y="887615"/>
            <a:ext cx="8104976"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1600" dirty="0">
                <a:solidFill>
                  <a:srgbClr val="92D050"/>
                </a:solidFill>
                <a:latin typeface="Calibri"/>
                <a:ea typeface="Calibri"/>
                <a:cs typeface="Calibri"/>
                <a:sym typeface="Calibri"/>
              </a:rPr>
              <a:t> </a:t>
            </a:r>
            <a:r>
              <a:rPr lang="en-IE" sz="2800" b="1" dirty="0">
                <a:solidFill>
                  <a:srgbClr val="FFC100"/>
                </a:solidFill>
                <a:latin typeface="Calibri"/>
                <a:ea typeface="Calibri"/>
                <a:cs typeface="Calibri"/>
                <a:sym typeface="Calibri"/>
              </a:rPr>
              <a:t>Bring down defect rate from 26%            </a:t>
            </a:r>
            <a:endParaRPr sz="1200" dirty="0"/>
          </a:p>
        </p:txBody>
      </p:sp>
      <p:sp>
        <p:nvSpPr>
          <p:cNvPr id="24" name="Google Shape;223;p9">
            <a:extLst>
              <a:ext uri="{FF2B5EF4-FFF2-40B4-BE49-F238E27FC236}">
                <a16:creationId xmlns:a16="http://schemas.microsoft.com/office/drawing/2014/main" id="{05D17BD3-4CFF-5647-98E9-643C457D31DC}"/>
              </a:ext>
            </a:extLst>
          </p:cNvPr>
          <p:cNvSpPr txBox="1"/>
          <p:nvPr/>
        </p:nvSpPr>
        <p:spPr>
          <a:xfrm>
            <a:off x="954588" y="1866591"/>
            <a:ext cx="10327293" cy="3785611"/>
          </a:xfrm>
          <a:prstGeom prst="rect">
            <a:avLst/>
          </a:prstGeom>
          <a:noFill/>
          <a:ln>
            <a:noFill/>
          </a:ln>
        </p:spPr>
        <p:txBody>
          <a:bodyPr spcFirstLastPara="1" wrap="square" lIns="91425" tIns="45700" rIns="91425" bIns="45700" anchor="t" anchorCtr="0">
            <a:spAutoFit/>
          </a:bodyPr>
          <a:lstStyle/>
          <a:p>
            <a:pPr marL="342900" lvl="0" indent="-342900">
              <a:buClr>
                <a:srgbClr val="FFC100"/>
              </a:buClr>
              <a:buSzPts val="2400"/>
              <a:buFont typeface="Wingdings" pitchFamily="2" charset="2"/>
              <a:buChar char="§"/>
            </a:pPr>
            <a:r>
              <a:rPr lang="en-IE" sz="2400" dirty="0">
                <a:solidFill>
                  <a:schemeClr val="bg1"/>
                </a:solidFill>
                <a:latin typeface="Calibri"/>
                <a:cs typeface="Calibri"/>
                <a:sym typeface="Calibri"/>
              </a:rPr>
              <a:t>94% of C005 products were defective due to high humidity in Zone 3.</a:t>
            </a:r>
          </a:p>
          <a:p>
            <a:pPr marL="342900" indent="-342900">
              <a:buClr>
                <a:srgbClr val="FFC100"/>
              </a:buClr>
              <a:buSzPts val="2400"/>
              <a:buFont typeface="Wingdings" pitchFamily="2" charset="2"/>
              <a:buChar char="ü"/>
            </a:pPr>
            <a:endParaRPr lang="en-IE" sz="2400" dirty="0">
              <a:solidFill>
                <a:srgbClr val="FFC100"/>
              </a:solidFill>
              <a:latin typeface="Calibri"/>
              <a:cs typeface="Calibri"/>
              <a:sym typeface="Calibri"/>
            </a:endParaRPr>
          </a:p>
          <a:p>
            <a:pPr marL="342900" indent="-342900">
              <a:buClr>
                <a:srgbClr val="FFC100"/>
              </a:buClr>
              <a:buSzPts val="2400"/>
              <a:buFont typeface="Wingdings" pitchFamily="2" charset="2"/>
              <a:buChar char="ü"/>
            </a:pPr>
            <a:r>
              <a:rPr lang="en-IE" sz="2400" b="1" dirty="0">
                <a:solidFill>
                  <a:srgbClr val="FFC100"/>
                </a:solidFill>
                <a:latin typeface="Calibri"/>
                <a:cs typeface="Calibri"/>
                <a:sym typeface="Calibri"/>
              </a:rPr>
              <a:t>Z3 Maximum relative humidity</a:t>
            </a:r>
            <a:r>
              <a:rPr lang="en-IE" sz="2400" dirty="0">
                <a:solidFill>
                  <a:srgbClr val="FFC100"/>
                </a:solidFill>
                <a:latin typeface="Calibri"/>
                <a:cs typeface="Calibri"/>
                <a:sym typeface="Calibri"/>
              </a:rPr>
              <a:t> </a:t>
            </a:r>
          </a:p>
          <a:p>
            <a:pPr>
              <a:buClr>
                <a:srgbClr val="FFC100"/>
              </a:buClr>
              <a:buSzPts val="2400"/>
            </a:pPr>
            <a:r>
              <a:rPr lang="en-IE" sz="2400" dirty="0">
                <a:solidFill>
                  <a:srgbClr val="FFC100"/>
                </a:solidFill>
                <a:latin typeface="Calibri"/>
                <a:cs typeface="Calibri"/>
                <a:sym typeface="Calibri"/>
              </a:rPr>
              <a:t>                                       </a:t>
            </a:r>
            <a:endParaRPr lang="en-IE" sz="2400" dirty="0">
              <a:solidFill>
                <a:srgbClr val="FFC100"/>
              </a:solidFill>
              <a:latin typeface="Calibri"/>
              <a:ea typeface="Calibri"/>
              <a:cs typeface="Calibri"/>
              <a:sym typeface="Calibri"/>
            </a:endParaRPr>
          </a:p>
          <a:p>
            <a:pPr marL="342900" lvl="0" indent="-342900">
              <a:buClr>
                <a:srgbClr val="FFC100"/>
              </a:buClr>
              <a:buSzPts val="2400"/>
              <a:buFont typeface="Arial" panose="020B0604020202020204" pitchFamily="34" charset="0"/>
              <a:buChar char="•"/>
            </a:pPr>
            <a:endParaRPr lang="en-IE" sz="2400" dirty="0">
              <a:solidFill>
                <a:srgbClr val="FFC100"/>
              </a:solidFill>
              <a:latin typeface="Calibri"/>
              <a:ea typeface="Calibri"/>
              <a:cs typeface="Calibri"/>
              <a:sym typeface="Calibri"/>
            </a:endParaRPr>
          </a:p>
          <a:p>
            <a:pPr marL="342900" indent="-342900">
              <a:buClr>
                <a:srgbClr val="FFC100"/>
              </a:buClr>
              <a:buSzPts val="2400"/>
              <a:buFont typeface="Wingdings" pitchFamily="2" charset="2"/>
              <a:buChar char="§"/>
            </a:pPr>
            <a:r>
              <a:rPr lang="en-IE" sz="2400" dirty="0">
                <a:solidFill>
                  <a:schemeClr val="bg1"/>
                </a:solidFill>
                <a:latin typeface="Calibri"/>
                <a:ea typeface="Calibri"/>
                <a:cs typeface="Calibri"/>
                <a:sym typeface="Calibri"/>
              </a:rPr>
              <a:t>Smaller humidity range led to successful A001 products with 87% of possibility.</a:t>
            </a:r>
          </a:p>
          <a:p>
            <a:pPr>
              <a:buClr>
                <a:srgbClr val="FFC100"/>
              </a:buClr>
              <a:buSzPts val="2400"/>
            </a:pPr>
            <a:endParaRPr lang="en-IE" sz="2400" dirty="0">
              <a:solidFill>
                <a:schemeClr val="bg1"/>
              </a:solidFill>
              <a:latin typeface="Calibri"/>
              <a:ea typeface="Calibri"/>
              <a:cs typeface="Calibri"/>
              <a:sym typeface="Calibri"/>
            </a:endParaRPr>
          </a:p>
          <a:p>
            <a:pPr marL="342900" indent="-342900">
              <a:buClr>
                <a:srgbClr val="FFC100"/>
              </a:buClr>
              <a:buSzPts val="2400"/>
              <a:buFont typeface="Wingdings" pitchFamily="2" charset="2"/>
              <a:buChar char="ü"/>
            </a:pPr>
            <a:r>
              <a:rPr lang="en-IE" sz="2400" b="1" dirty="0">
                <a:solidFill>
                  <a:srgbClr val="FFC100"/>
                </a:solidFill>
                <a:latin typeface="Calibri"/>
                <a:ea typeface="Calibri"/>
                <a:cs typeface="Calibri"/>
                <a:sym typeface="Calibri"/>
              </a:rPr>
              <a:t>Z3 Humidity range </a:t>
            </a:r>
          </a:p>
          <a:p>
            <a:pPr lvl="0">
              <a:buClr>
                <a:srgbClr val="FFC100"/>
              </a:buClr>
              <a:buSzPts val="2400"/>
            </a:pPr>
            <a:endParaRPr lang="en-IE" sz="2400" dirty="0">
              <a:solidFill>
                <a:srgbClr val="FFC100"/>
              </a:solidFill>
              <a:latin typeface="Calibri"/>
              <a:ea typeface="Calibri"/>
              <a:cs typeface="Calibri"/>
              <a:sym typeface="Calibri"/>
            </a:endParaRPr>
          </a:p>
          <a:p>
            <a:pPr marL="0" marR="0" lvl="0" indent="0" algn="l" rtl="0">
              <a:spcBef>
                <a:spcPts val="0"/>
              </a:spcBef>
              <a:spcAft>
                <a:spcPts val="0"/>
              </a:spcAft>
              <a:buNone/>
            </a:pPr>
            <a:endParaRPr sz="2400" dirty="0">
              <a:solidFill>
                <a:srgbClr val="92D050"/>
              </a:solidFill>
              <a:latin typeface="Calibri"/>
              <a:ea typeface="Calibri"/>
              <a:cs typeface="Calibri"/>
              <a:sym typeface="Calibri"/>
            </a:endParaRPr>
          </a:p>
        </p:txBody>
      </p:sp>
      <p:sp>
        <p:nvSpPr>
          <p:cNvPr id="3" name="TextBox 2">
            <a:extLst>
              <a:ext uri="{FF2B5EF4-FFF2-40B4-BE49-F238E27FC236}">
                <a16:creationId xmlns:a16="http://schemas.microsoft.com/office/drawing/2014/main" id="{86F9561D-0ED0-CD43-B04A-0243152B8CEB}"/>
              </a:ext>
            </a:extLst>
          </p:cNvPr>
          <p:cNvSpPr txBox="1"/>
          <p:nvPr/>
        </p:nvSpPr>
        <p:spPr>
          <a:xfrm>
            <a:off x="5450421" y="2467711"/>
            <a:ext cx="1859622" cy="707886"/>
          </a:xfrm>
          <a:prstGeom prst="rect">
            <a:avLst/>
          </a:prstGeom>
          <a:noFill/>
        </p:spPr>
        <p:txBody>
          <a:bodyPr wrap="square" rtlCol="0">
            <a:spAutoFit/>
          </a:bodyPr>
          <a:lstStyle/>
          <a:p>
            <a:r>
              <a:rPr lang="en-US" sz="4000" b="1" dirty="0">
                <a:solidFill>
                  <a:srgbClr val="F1482E"/>
                </a:solidFill>
                <a:latin typeface="Calibri"/>
                <a:cs typeface="Calibri"/>
              </a:rPr>
              <a:t>&lt;</a:t>
            </a:r>
            <a:r>
              <a:rPr lang="en-US" sz="4000" b="1" dirty="0">
                <a:solidFill>
                  <a:srgbClr val="FFC100"/>
                </a:solidFill>
                <a:latin typeface="Calibri"/>
                <a:cs typeface="Calibri"/>
              </a:rPr>
              <a:t> </a:t>
            </a:r>
            <a:r>
              <a:rPr lang="en-US" sz="4000" b="1" dirty="0">
                <a:solidFill>
                  <a:srgbClr val="F1482E"/>
                </a:solidFill>
                <a:latin typeface="Calibri"/>
                <a:cs typeface="Calibri"/>
              </a:rPr>
              <a:t>40%</a:t>
            </a:r>
          </a:p>
        </p:txBody>
      </p:sp>
      <p:sp>
        <p:nvSpPr>
          <p:cNvPr id="26" name="TextBox 25">
            <a:extLst>
              <a:ext uri="{FF2B5EF4-FFF2-40B4-BE49-F238E27FC236}">
                <a16:creationId xmlns:a16="http://schemas.microsoft.com/office/drawing/2014/main" id="{9E98993F-7577-574A-85E0-9F476F293C03}"/>
              </a:ext>
            </a:extLst>
          </p:cNvPr>
          <p:cNvSpPr txBox="1"/>
          <p:nvPr/>
        </p:nvSpPr>
        <p:spPr>
          <a:xfrm>
            <a:off x="3811717" y="4309941"/>
            <a:ext cx="1325362" cy="707886"/>
          </a:xfrm>
          <a:prstGeom prst="rect">
            <a:avLst/>
          </a:prstGeom>
          <a:noFill/>
        </p:spPr>
        <p:txBody>
          <a:bodyPr wrap="square" rtlCol="0">
            <a:spAutoFit/>
          </a:bodyPr>
          <a:lstStyle/>
          <a:p>
            <a:r>
              <a:rPr lang="en-US" sz="4000" b="1" dirty="0">
                <a:solidFill>
                  <a:srgbClr val="F1482E"/>
                </a:solidFill>
                <a:latin typeface="Calibri"/>
                <a:cs typeface="Calibri"/>
              </a:rPr>
              <a:t>&lt; 7%</a:t>
            </a:r>
          </a:p>
        </p:txBody>
      </p:sp>
      <p:sp>
        <p:nvSpPr>
          <p:cNvPr id="4" name="Right Arrow 3">
            <a:extLst>
              <a:ext uri="{FF2B5EF4-FFF2-40B4-BE49-F238E27FC236}">
                <a16:creationId xmlns:a16="http://schemas.microsoft.com/office/drawing/2014/main" id="{14B421CF-286E-554D-BCDF-BFAF8F44DCBC}"/>
              </a:ext>
            </a:extLst>
          </p:cNvPr>
          <p:cNvSpPr/>
          <p:nvPr/>
        </p:nvSpPr>
        <p:spPr>
          <a:xfrm>
            <a:off x="6236565" y="1054913"/>
            <a:ext cx="575352" cy="239631"/>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0D366573-3FA0-9A49-B863-1528CFF85CDE}"/>
              </a:ext>
            </a:extLst>
          </p:cNvPr>
          <p:cNvSpPr txBox="1"/>
          <p:nvPr/>
        </p:nvSpPr>
        <p:spPr>
          <a:xfrm>
            <a:off x="6926218" y="809863"/>
            <a:ext cx="1982913" cy="584775"/>
          </a:xfrm>
          <a:prstGeom prst="rect">
            <a:avLst/>
          </a:prstGeom>
          <a:noFill/>
        </p:spPr>
        <p:txBody>
          <a:bodyPr wrap="square" rtlCol="0">
            <a:spAutoFit/>
          </a:bodyPr>
          <a:lstStyle/>
          <a:p>
            <a:r>
              <a:rPr lang="en-US" sz="3200" b="1" dirty="0">
                <a:solidFill>
                  <a:srgbClr val="F1482E"/>
                </a:solidFill>
                <a:latin typeface="Calibri"/>
                <a:cs typeface="Calibri"/>
              </a:rPr>
              <a:t>12.5%</a:t>
            </a:r>
          </a:p>
        </p:txBody>
      </p:sp>
      <p:sp>
        <p:nvSpPr>
          <p:cNvPr id="9" name="TextBox 8">
            <a:extLst>
              <a:ext uri="{FF2B5EF4-FFF2-40B4-BE49-F238E27FC236}">
                <a16:creationId xmlns:a16="http://schemas.microsoft.com/office/drawing/2014/main" id="{18F13136-922C-7F4A-BC31-333EC7EE9D06}"/>
              </a:ext>
            </a:extLst>
          </p:cNvPr>
          <p:cNvSpPr txBox="1"/>
          <p:nvPr/>
        </p:nvSpPr>
        <p:spPr>
          <a:xfrm>
            <a:off x="11760593" y="6499274"/>
            <a:ext cx="351692" cy="246221"/>
          </a:xfrm>
          <a:prstGeom prst="rect">
            <a:avLst/>
          </a:prstGeom>
          <a:noFill/>
        </p:spPr>
        <p:txBody>
          <a:bodyPr wrap="square" rtlCol="0">
            <a:spAutoFit/>
          </a:bodyPr>
          <a:lstStyle/>
          <a:p>
            <a:fld id="{6DCD406C-945C-DB48-9FAF-E41B983E5105}" type="slidenum">
              <a:rPr lang="en-US" sz="1000" smtClean="0">
                <a:solidFill>
                  <a:schemeClr val="bg1"/>
                </a:solidFill>
              </a:rPr>
              <a:t>10</a:t>
            </a:fld>
            <a:endParaRPr lang="en-US" sz="1000" dirty="0">
              <a:solidFill>
                <a:schemeClr val="bg1"/>
              </a:solidFill>
            </a:endParaRPr>
          </a:p>
        </p:txBody>
      </p:sp>
      <p:sp>
        <p:nvSpPr>
          <p:cNvPr id="10" name="Google Shape;177;p6">
            <a:extLst>
              <a:ext uri="{FF2B5EF4-FFF2-40B4-BE49-F238E27FC236}">
                <a16:creationId xmlns:a16="http://schemas.microsoft.com/office/drawing/2014/main" id="{36834214-A0EC-EE4E-A2FA-5925C0308390}"/>
              </a:ext>
            </a:extLst>
          </p:cNvPr>
          <p:cNvSpPr/>
          <p:nvPr/>
        </p:nvSpPr>
        <p:spPr>
          <a:xfrm>
            <a:off x="5723029" y="6666386"/>
            <a:ext cx="6012942" cy="177545"/>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5" name="Picture 4" descr="A picture containing food&#10;&#10;Description automatically generated">
            <a:extLst>
              <a:ext uri="{FF2B5EF4-FFF2-40B4-BE49-F238E27FC236}">
                <a16:creationId xmlns:a16="http://schemas.microsoft.com/office/drawing/2014/main" id="{174FD49A-735C-D742-BD61-024FF64F3DC2}"/>
              </a:ext>
            </a:extLst>
          </p:cNvPr>
          <p:cNvPicPr>
            <a:picLocks noChangeAspect="1"/>
          </p:cNvPicPr>
          <p:nvPr/>
        </p:nvPicPr>
        <p:blipFill>
          <a:blip r:embed="rId4"/>
          <a:stretch>
            <a:fillRect/>
          </a:stretch>
        </p:blipFill>
        <p:spPr>
          <a:xfrm>
            <a:off x="7767998" y="4309941"/>
            <a:ext cx="3513883" cy="197655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1"/>
          <p:cNvSpPr/>
          <p:nvPr/>
        </p:nvSpPr>
        <p:spPr>
          <a:xfrm>
            <a:off x="2298124" y="6045409"/>
            <a:ext cx="64008" cy="7696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6" name="Google Shape;256;p11"/>
          <p:cNvSpPr/>
          <p:nvPr/>
        </p:nvSpPr>
        <p:spPr>
          <a:xfrm>
            <a:off x="2394897" y="6045409"/>
            <a:ext cx="62230" cy="77470"/>
          </a:xfrm>
          <a:custGeom>
            <a:avLst/>
            <a:gdLst/>
            <a:ahLst/>
            <a:cxnLst/>
            <a:rect l="l" t="t" r="r" b="b"/>
            <a:pathLst>
              <a:path w="62230" h="77470" extrusionOk="0">
                <a:moveTo>
                  <a:pt x="38112" y="13169"/>
                </a:moveTo>
                <a:lnTo>
                  <a:pt x="24434" y="13169"/>
                </a:lnTo>
                <a:lnTo>
                  <a:pt x="24434" y="76962"/>
                </a:lnTo>
                <a:lnTo>
                  <a:pt x="38112" y="76962"/>
                </a:lnTo>
                <a:lnTo>
                  <a:pt x="38112" y="13169"/>
                </a:lnTo>
                <a:close/>
              </a:path>
              <a:path w="62230" h="77470" extrusionOk="0">
                <a:moveTo>
                  <a:pt x="61722" y="0"/>
                </a:moveTo>
                <a:lnTo>
                  <a:pt x="0" y="0"/>
                </a:lnTo>
                <a:lnTo>
                  <a:pt x="0" y="13169"/>
                </a:lnTo>
                <a:lnTo>
                  <a:pt x="61722" y="13169"/>
                </a:lnTo>
                <a:lnTo>
                  <a:pt x="61722"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7" name="Google Shape;257;p11"/>
          <p:cNvSpPr/>
          <p:nvPr/>
        </p:nvSpPr>
        <p:spPr>
          <a:xfrm>
            <a:off x="2394897" y="6045409"/>
            <a:ext cx="62230" cy="77470"/>
          </a:xfrm>
          <a:custGeom>
            <a:avLst/>
            <a:gdLst/>
            <a:ahLst/>
            <a:cxnLst/>
            <a:rect l="l" t="t" r="r" b="b"/>
            <a:pathLst>
              <a:path w="62230" h="77470" extrusionOk="0">
                <a:moveTo>
                  <a:pt x="38112" y="13169"/>
                </a:moveTo>
                <a:lnTo>
                  <a:pt x="24434" y="13169"/>
                </a:lnTo>
                <a:lnTo>
                  <a:pt x="24434" y="76962"/>
                </a:lnTo>
                <a:lnTo>
                  <a:pt x="38112" y="76962"/>
                </a:lnTo>
                <a:lnTo>
                  <a:pt x="38112" y="13169"/>
                </a:lnTo>
                <a:close/>
              </a:path>
              <a:path w="62230" h="77470" extrusionOk="0">
                <a:moveTo>
                  <a:pt x="61722" y="0"/>
                </a:moveTo>
                <a:lnTo>
                  <a:pt x="0" y="0"/>
                </a:lnTo>
                <a:lnTo>
                  <a:pt x="0" y="13169"/>
                </a:lnTo>
                <a:lnTo>
                  <a:pt x="61722" y="13169"/>
                </a:lnTo>
                <a:lnTo>
                  <a:pt x="61722"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8" name="Google Shape;258;p11"/>
          <p:cNvSpPr/>
          <p:nvPr/>
        </p:nvSpPr>
        <p:spPr>
          <a:xfrm>
            <a:off x="0" y="-76200"/>
            <a:ext cx="12188952" cy="7086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9" name="Google Shape;259;p11"/>
          <p:cNvSpPr/>
          <p:nvPr/>
        </p:nvSpPr>
        <p:spPr>
          <a:xfrm>
            <a:off x="5737097" y="6666386"/>
            <a:ext cx="6012942" cy="177545"/>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0" name="Google Shape;260;p11"/>
          <p:cNvSpPr/>
          <p:nvPr/>
        </p:nvSpPr>
        <p:spPr>
          <a:xfrm>
            <a:off x="11713815" y="6412524"/>
            <a:ext cx="489203" cy="48768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1" name="Google Shape;261;p11"/>
          <p:cNvSpPr txBox="1"/>
          <p:nvPr/>
        </p:nvSpPr>
        <p:spPr>
          <a:xfrm>
            <a:off x="11882755" y="6489914"/>
            <a:ext cx="154940" cy="166712"/>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IE" sz="1000" dirty="0">
                <a:solidFill>
                  <a:srgbClr val="FFFFFF"/>
                </a:solidFill>
                <a:latin typeface="Arial"/>
                <a:ea typeface="Arial"/>
                <a:cs typeface="Arial"/>
                <a:sym typeface="Arial"/>
              </a:rPr>
              <a:t> </a:t>
            </a:r>
            <a:fld id="{00000000-1234-1234-1234-123412341234}" type="slidenum">
              <a:rPr lang="en-IE" sz="1000">
                <a:solidFill>
                  <a:srgbClr val="FFFFFF"/>
                </a:solidFill>
                <a:latin typeface="Arial"/>
                <a:ea typeface="Arial"/>
                <a:cs typeface="Arial"/>
                <a:sym typeface="Arial"/>
              </a:rPr>
              <a:t>11</a:t>
            </a:fld>
            <a:endParaRPr sz="1000" dirty="0">
              <a:solidFill>
                <a:schemeClr val="dk1"/>
              </a:solidFill>
              <a:latin typeface="Arial"/>
              <a:ea typeface="Arial"/>
              <a:cs typeface="Arial"/>
              <a:sym typeface="Arial"/>
            </a:endParaRPr>
          </a:p>
        </p:txBody>
      </p:sp>
      <p:sp>
        <p:nvSpPr>
          <p:cNvPr id="262" name="Google Shape;262;p11"/>
          <p:cNvSpPr txBox="1">
            <a:spLocks noGrp="1"/>
          </p:cNvSpPr>
          <p:nvPr>
            <p:ph type="title"/>
          </p:nvPr>
        </p:nvSpPr>
        <p:spPr>
          <a:xfrm>
            <a:off x="1019821" y="500051"/>
            <a:ext cx="5076179" cy="474489"/>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IE" sz="3000" b="1">
                <a:solidFill>
                  <a:srgbClr val="FFC100"/>
                </a:solidFill>
                <a:latin typeface="Calibri"/>
                <a:ea typeface="Calibri"/>
                <a:cs typeface="Calibri"/>
                <a:sym typeface="Calibri"/>
              </a:rPr>
              <a:t>Key Highlights</a:t>
            </a:r>
            <a:endParaRPr sz="3000" b="1">
              <a:solidFill>
                <a:srgbClr val="FFC100"/>
              </a:solidFill>
              <a:latin typeface="Calibri"/>
              <a:ea typeface="Calibri"/>
              <a:cs typeface="Calibri"/>
              <a:sym typeface="Calibri"/>
            </a:endParaRPr>
          </a:p>
        </p:txBody>
      </p:sp>
      <p:grpSp>
        <p:nvGrpSpPr>
          <p:cNvPr id="263" name="Google Shape;263;p11"/>
          <p:cNvGrpSpPr/>
          <p:nvPr/>
        </p:nvGrpSpPr>
        <p:grpSpPr>
          <a:xfrm>
            <a:off x="1162050" y="1270253"/>
            <a:ext cx="9998963" cy="2158747"/>
            <a:chOff x="1162050" y="1270253"/>
            <a:chExt cx="9998963" cy="2158747"/>
          </a:xfrm>
        </p:grpSpPr>
        <p:sp>
          <p:nvSpPr>
            <p:cNvPr id="264" name="Google Shape;264;p11"/>
            <p:cNvSpPr/>
            <p:nvPr/>
          </p:nvSpPr>
          <p:spPr>
            <a:xfrm>
              <a:off x="1162050" y="1275588"/>
              <a:ext cx="4956810" cy="2153412"/>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265" name="Google Shape;265;p11"/>
            <p:cNvSpPr txBox="1"/>
            <p:nvPr/>
          </p:nvSpPr>
          <p:spPr>
            <a:xfrm>
              <a:off x="1393121" y="2032453"/>
              <a:ext cx="2065781" cy="566822"/>
            </a:xfrm>
            <a:prstGeom prst="rect">
              <a:avLst/>
            </a:prstGeom>
            <a:noFill/>
            <a:ln>
              <a:noFill/>
            </a:ln>
          </p:spPr>
          <p:txBody>
            <a:bodyPr spcFirstLastPara="1" wrap="square" lIns="0" tIns="12700" rIns="0" bIns="0" anchor="t" anchorCtr="0">
              <a:spAutoFit/>
            </a:bodyPr>
            <a:lstStyle/>
            <a:p>
              <a:pPr marL="0" marR="0" lvl="0" indent="0" algn="ctr" rtl="0">
                <a:spcBef>
                  <a:spcPts val="0"/>
                </a:spcBef>
                <a:spcAft>
                  <a:spcPts val="0"/>
                </a:spcAft>
                <a:buNone/>
              </a:pPr>
              <a:r>
                <a:rPr lang="en-IE" sz="1800" b="1" dirty="0">
                  <a:solidFill>
                    <a:srgbClr val="FFFFFF"/>
                  </a:solidFill>
                  <a:latin typeface="Arial"/>
                  <a:ea typeface="Arial"/>
                  <a:cs typeface="Arial"/>
                  <a:sym typeface="Arial"/>
                </a:rPr>
                <a:t>Opportunities and Cost Savings</a:t>
              </a:r>
              <a:endParaRPr dirty="0"/>
            </a:p>
          </p:txBody>
        </p:sp>
        <p:sp>
          <p:nvSpPr>
            <p:cNvPr id="266" name="Google Shape;266;p11"/>
            <p:cNvSpPr txBox="1"/>
            <p:nvPr/>
          </p:nvSpPr>
          <p:spPr>
            <a:xfrm>
              <a:off x="1162051" y="1295019"/>
              <a:ext cx="2457948" cy="320601"/>
            </a:xfrm>
            <a:prstGeom prst="rect">
              <a:avLst/>
            </a:prstGeom>
            <a:noFill/>
            <a:ln>
              <a:noFill/>
            </a:ln>
          </p:spPr>
          <p:txBody>
            <a:bodyPr spcFirstLastPara="1" wrap="square" lIns="0" tIns="12700" rIns="0" bIns="0" anchor="t" anchorCtr="0">
              <a:spAutoFit/>
            </a:bodyPr>
            <a:lstStyle/>
            <a:p>
              <a:pPr marL="12700" marR="5080" lvl="0" indent="88900" algn="ctr" rtl="0">
                <a:lnSpc>
                  <a:spcPct val="100000"/>
                </a:lnSpc>
                <a:spcBef>
                  <a:spcPts val="0"/>
                </a:spcBef>
                <a:spcAft>
                  <a:spcPts val="0"/>
                </a:spcAft>
                <a:buNone/>
              </a:pPr>
              <a:r>
                <a:rPr lang="en-IE" sz="2000" b="1" dirty="0">
                  <a:solidFill>
                    <a:srgbClr val="FFFFFF"/>
                  </a:solidFill>
                  <a:latin typeface="Trebuchet MS"/>
                  <a:ea typeface="Trebuchet MS"/>
                  <a:cs typeface="Trebuchet MS"/>
                  <a:sym typeface="Trebuchet MS"/>
                </a:rPr>
                <a:t>Target</a:t>
              </a:r>
              <a:endParaRPr sz="2000" dirty="0">
                <a:solidFill>
                  <a:schemeClr val="dk1"/>
                </a:solidFill>
                <a:latin typeface="Trebuchet MS"/>
                <a:ea typeface="Trebuchet MS"/>
                <a:cs typeface="Trebuchet MS"/>
                <a:sym typeface="Trebuchet MS"/>
              </a:endParaRPr>
            </a:p>
          </p:txBody>
        </p:sp>
        <p:sp>
          <p:nvSpPr>
            <p:cNvPr id="267" name="Google Shape;267;p11"/>
            <p:cNvSpPr txBox="1"/>
            <p:nvPr/>
          </p:nvSpPr>
          <p:spPr>
            <a:xfrm>
              <a:off x="3716871" y="1284744"/>
              <a:ext cx="2357111" cy="320601"/>
            </a:xfrm>
            <a:prstGeom prst="rect">
              <a:avLst/>
            </a:prstGeom>
            <a:noFill/>
            <a:ln>
              <a:noFill/>
            </a:ln>
          </p:spPr>
          <p:txBody>
            <a:bodyPr spcFirstLastPara="1" wrap="square" lIns="0" tIns="12700" rIns="0" bIns="0" anchor="t" anchorCtr="0">
              <a:spAutoFit/>
            </a:bodyPr>
            <a:lstStyle/>
            <a:p>
              <a:pPr marL="12700" marR="5080" lvl="0" indent="71120" algn="l" rtl="0">
                <a:lnSpc>
                  <a:spcPct val="100000"/>
                </a:lnSpc>
                <a:spcBef>
                  <a:spcPts val="0"/>
                </a:spcBef>
                <a:spcAft>
                  <a:spcPts val="0"/>
                </a:spcAft>
                <a:buNone/>
              </a:pPr>
              <a:r>
                <a:rPr lang="en-IE" sz="2000" b="1" dirty="0">
                  <a:solidFill>
                    <a:srgbClr val="FFFFFF"/>
                  </a:solidFill>
                  <a:latin typeface="Trebuchet MS"/>
                  <a:ea typeface="Trebuchet MS"/>
                  <a:cs typeface="Trebuchet MS"/>
                  <a:sym typeface="Trebuchet MS"/>
                </a:rPr>
                <a:t>Metrics Breakdown </a:t>
              </a:r>
              <a:endParaRPr sz="2000" dirty="0">
                <a:solidFill>
                  <a:schemeClr val="dk1"/>
                </a:solidFill>
                <a:latin typeface="Trebuchet MS"/>
                <a:ea typeface="Trebuchet MS"/>
                <a:cs typeface="Trebuchet MS"/>
                <a:sym typeface="Trebuchet MS"/>
              </a:endParaRPr>
            </a:p>
          </p:txBody>
        </p:sp>
        <p:sp>
          <p:nvSpPr>
            <p:cNvPr id="268" name="Google Shape;268;p11"/>
            <p:cNvSpPr/>
            <p:nvPr/>
          </p:nvSpPr>
          <p:spPr>
            <a:xfrm>
              <a:off x="6171438" y="1270253"/>
              <a:ext cx="4989575" cy="2153412"/>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9" name="Google Shape;269;p11"/>
            <p:cNvSpPr txBox="1"/>
            <p:nvPr/>
          </p:nvSpPr>
          <p:spPr>
            <a:xfrm>
              <a:off x="6359045" y="2021928"/>
              <a:ext cx="2098547" cy="579005"/>
            </a:xfrm>
            <a:prstGeom prst="rect">
              <a:avLst/>
            </a:prstGeom>
            <a:noFill/>
            <a:ln>
              <a:noFill/>
            </a:ln>
          </p:spPr>
          <p:txBody>
            <a:bodyPr spcFirstLastPara="1" wrap="square" lIns="0" tIns="12050" rIns="0" bIns="0" anchor="t" anchorCtr="0">
              <a:spAutoFit/>
            </a:bodyPr>
            <a:lstStyle/>
            <a:p>
              <a:pPr marL="12700" marR="0" lvl="0" indent="0" algn="ctr" rtl="0">
                <a:lnSpc>
                  <a:spcPct val="100000"/>
                </a:lnSpc>
                <a:spcBef>
                  <a:spcPts val="0"/>
                </a:spcBef>
                <a:spcAft>
                  <a:spcPts val="0"/>
                </a:spcAft>
                <a:buNone/>
              </a:pPr>
              <a:r>
                <a:rPr lang="en-IE" sz="1800" b="1" dirty="0">
                  <a:solidFill>
                    <a:srgbClr val="FFFFFF"/>
                  </a:solidFill>
                  <a:latin typeface="Arial"/>
                  <a:ea typeface="Arial"/>
                  <a:cs typeface="Arial"/>
                  <a:sym typeface="Arial"/>
                </a:rPr>
                <a:t>Random </a:t>
              </a:r>
              <a:endParaRPr dirty="0"/>
            </a:p>
            <a:p>
              <a:pPr marL="12700" marR="0" lvl="0" indent="0" algn="ctr" rtl="0">
                <a:lnSpc>
                  <a:spcPct val="100000"/>
                </a:lnSpc>
                <a:spcBef>
                  <a:spcPts val="95"/>
                </a:spcBef>
                <a:spcAft>
                  <a:spcPts val="0"/>
                </a:spcAft>
                <a:buNone/>
              </a:pPr>
              <a:r>
                <a:rPr lang="en-IE" sz="1800" b="1" dirty="0">
                  <a:solidFill>
                    <a:srgbClr val="FFFFFF"/>
                  </a:solidFill>
                  <a:latin typeface="Arial"/>
                  <a:ea typeface="Arial"/>
                  <a:cs typeface="Arial"/>
                  <a:sym typeface="Arial"/>
                </a:rPr>
                <a:t>Forest</a:t>
              </a:r>
              <a:endParaRPr dirty="0"/>
            </a:p>
          </p:txBody>
        </p:sp>
        <p:sp>
          <p:nvSpPr>
            <p:cNvPr id="270" name="Google Shape;270;p11"/>
            <p:cNvSpPr txBox="1"/>
            <p:nvPr/>
          </p:nvSpPr>
          <p:spPr>
            <a:xfrm>
              <a:off x="8820042" y="1284744"/>
              <a:ext cx="2146528" cy="320601"/>
            </a:xfrm>
            <a:prstGeom prst="rect">
              <a:avLst/>
            </a:prstGeom>
            <a:noFill/>
            <a:ln>
              <a:noFill/>
            </a:ln>
          </p:spPr>
          <p:txBody>
            <a:bodyPr spcFirstLastPara="1" wrap="square" lIns="0" tIns="12700" rIns="0" bIns="0" anchor="t" anchorCtr="0">
              <a:spAutoFit/>
            </a:bodyPr>
            <a:lstStyle/>
            <a:p>
              <a:pPr marL="12700" marR="5080" lvl="0" indent="149225" algn="ctr" rtl="0">
                <a:lnSpc>
                  <a:spcPct val="100000"/>
                </a:lnSpc>
                <a:spcBef>
                  <a:spcPts val="0"/>
                </a:spcBef>
                <a:spcAft>
                  <a:spcPts val="0"/>
                </a:spcAft>
                <a:buNone/>
              </a:pPr>
              <a:r>
                <a:rPr lang="en-IE" sz="2000" b="1" dirty="0">
                  <a:solidFill>
                    <a:srgbClr val="FFFFFF"/>
                  </a:solidFill>
                  <a:latin typeface="Trebuchet MS"/>
                  <a:ea typeface="Trebuchet MS"/>
                  <a:cs typeface="Trebuchet MS"/>
                  <a:sym typeface="Trebuchet MS"/>
                </a:rPr>
                <a:t>Success Strategy</a:t>
              </a:r>
              <a:endParaRPr sz="2000" dirty="0">
                <a:solidFill>
                  <a:schemeClr val="dk1"/>
                </a:solidFill>
                <a:latin typeface="Trebuchet MS"/>
                <a:ea typeface="Trebuchet MS"/>
                <a:cs typeface="Trebuchet MS"/>
                <a:sym typeface="Trebuchet MS"/>
              </a:endParaRPr>
            </a:p>
          </p:txBody>
        </p:sp>
        <p:sp>
          <p:nvSpPr>
            <p:cNvPr id="271" name="Google Shape;271;p11"/>
            <p:cNvSpPr txBox="1"/>
            <p:nvPr/>
          </p:nvSpPr>
          <p:spPr>
            <a:xfrm>
              <a:off x="6520195" y="1295849"/>
              <a:ext cx="2068830" cy="320601"/>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IE" sz="2000" b="1" dirty="0">
                  <a:solidFill>
                    <a:srgbClr val="FFFFFF"/>
                  </a:solidFill>
                  <a:latin typeface="Trebuchet MS"/>
                  <a:ea typeface="Trebuchet MS"/>
                  <a:cs typeface="Trebuchet MS"/>
                  <a:sym typeface="Trebuchet MS"/>
                </a:rPr>
                <a:t>Implementation</a:t>
              </a:r>
              <a:endParaRPr sz="2000" dirty="0">
                <a:solidFill>
                  <a:schemeClr val="dk1"/>
                </a:solidFill>
                <a:latin typeface="Trebuchet MS"/>
                <a:ea typeface="Trebuchet MS"/>
                <a:cs typeface="Trebuchet MS"/>
                <a:sym typeface="Trebuchet MS"/>
              </a:endParaRPr>
            </a:p>
          </p:txBody>
        </p:sp>
        <p:sp>
          <p:nvSpPr>
            <p:cNvPr id="272" name="Google Shape;272;p11"/>
            <p:cNvSpPr txBox="1"/>
            <p:nvPr/>
          </p:nvSpPr>
          <p:spPr>
            <a:xfrm>
              <a:off x="9133013" y="2009104"/>
              <a:ext cx="1520586" cy="843821"/>
            </a:xfrm>
            <a:prstGeom prst="rect">
              <a:avLst/>
            </a:prstGeom>
            <a:noFill/>
            <a:ln>
              <a:noFill/>
            </a:ln>
          </p:spPr>
          <p:txBody>
            <a:bodyPr spcFirstLastPara="1" wrap="square" lIns="0" tIns="12700" rIns="0" bIns="0" anchor="t" anchorCtr="0">
              <a:spAutoFit/>
            </a:bodyPr>
            <a:lstStyle/>
            <a:p>
              <a:pPr marL="1270" marR="0" lvl="0" indent="0" algn="ctr" rtl="0">
                <a:lnSpc>
                  <a:spcPct val="100000"/>
                </a:lnSpc>
                <a:spcBef>
                  <a:spcPts val="0"/>
                </a:spcBef>
                <a:spcAft>
                  <a:spcPts val="0"/>
                </a:spcAft>
                <a:buNone/>
              </a:pPr>
              <a:r>
                <a:rPr lang="en-IE" sz="1800" b="1" dirty="0">
                  <a:solidFill>
                    <a:srgbClr val="FFFFFF"/>
                  </a:solidFill>
                  <a:latin typeface="Arial"/>
                  <a:ea typeface="Arial"/>
                  <a:cs typeface="Arial"/>
                  <a:sym typeface="Arial"/>
                </a:rPr>
                <a:t>Reducing Defect Rate to 12.5% </a:t>
              </a:r>
              <a:endParaRPr sz="1800" dirty="0">
                <a:solidFill>
                  <a:schemeClr val="dk1"/>
                </a:solidFill>
                <a:latin typeface="Arial"/>
                <a:ea typeface="Arial"/>
                <a:cs typeface="Arial"/>
                <a:sym typeface="Arial"/>
              </a:endParaRPr>
            </a:p>
          </p:txBody>
        </p:sp>
        <p:sp>
          <p:nvSpPr>
            <p:cNvPr id="273" name="Google Shape;273;p11"/>
            <p:cNvSpPr txBox="1"/>
            <p:nvPr/>
          </p:nvSpPr>
          <p:spPr>
            <a:xfrm>
              <a:off x="3896996" y="2009104"/>
              <a:ext cx="2065781" cy="578990"/>
            </a:xfrm>
            <a:prstGeom prst="rect">
              <a:avLst/>
            </a:prstGeom>
            <a:noFill/>
            <a:ln>
              <a:noFill/>
            </a:ln>
          </p:spPr>
          <p:txBody>
            <a:bodyPr spcFirstLastPara="1" wrap="square" lIns="0" tIns="12050" rIns="0" bIns="0" anchor="t" anchorCtr="0">
              <a:spAutoFit/>
            </a:bodyPr>
            <a:lstStyle/>
            <a:p>
              <a:pPr marL="12700" marR="0" lvl="0" indent="0" algn="ctr" rtl="0">
                <a:lnSpc>
                  <a:spcPct val="100000"/>
                </a:lnSpc>
                <a:spcBef>
                  <a:spcPts val="0"/>
                </a:spcBef>
                <a:spcAft>
                  <a:spcPts val="0"/>
                </a:spcAft>
                <a:buNone/>
              </a:pPr>
              <a:r>
                <a:rPr lang="en-IE" sz="1800" b="1" dirty="0">
                  <a:solidFill>
                    <a:schemeClr val="lt1"/>
                  </a:solidFill>
                  <a:latin typeface="Arial"/>
                  <a:ea typeface="Arial"/>
                  <a:cs typeface="Arial"/>
                  <a:sym typeface="Arial"/>
                </a:rPr>
                <a:t> 8 – 16 €</a:t>
              </a:r>
              <a:r>
                <a:rPr lang="en-IE" sz="1800" dirty="0">
                  <a:solidFill>
                    <a:schemeClr val="dk1"/>
                  </a:solidFill>
                  <a:latin typeface="Calibri"/>
                  <a:ea typeface="Calibri"/>
                  <a:cs typeface="Calibri"/>
                  <a:sym typeface="Calibri"/>
                </a:rPr>
                <a:t> </a:t>
              </a:r>
              <a:r>
                <a:rPr lang="en-IE" sz="1800" b="1" dirty="0">
                  <a:solidFill>
                    <a:schemeClr val="lt1"/>
                  </a:solidFill>
                  <a:latin typeface="Arial"/>
                  <a:ea typeface="Arial"/>
                  <a:cs typeface="Arial"/>
                  <a:sym typeface="Arial"/>
                </a:rPr>
                <a:t>M Annual</a:t>
              </a:r>
              <a:endParaRPr dirty="0"/>
            </a:p>
            <a:p>
              <a:pPr marL="12700" marR="0" lvl="0" indent="0" algn="ctr" rtl="0">
                <a:lnSpc>
                  <a:spcPct val="100000"/>
                </a:lnSpc>
                <a:spcBef>
                  <a:spcPts val="95"/>
                </a:spcBef>
                <a:spcAft>
                  <a:spcPts val="0"/>
                </a:spcAft>
                <a:buNone/>
              </a:pPr>
              <a:r>
                <a:rPr lang="en-IE" sz="1800" b="1" dirty="0">
                  <a:solidFill>
                    <a:schemeClr val="lt1"/>
                  </a:solidFill>
                  <a:latin typeface="Arial"/>
                  <a:ea typeface="Arial"/>
                  <a:cs typeface="Arial"/>
                  <a:sym typeface="Arial"/>
                </a:rPr>
                <a:t>Projected Savings</a:t>
              </a:r>
              <a:endParaRPr sz="1800" b="1" dirty="0">
                <a:solidFill>
                  <a:schemeClr val="lt1"/>
                </a:solidFill>
                <a:latin typeface="Arial"/>
                <a:ea typeface="Arial"/>
                <a:cs typeface="Arial"/>
                <a:sym typeface="Arial"/>
              </a:endParaRPr>
            </a:p>
          </p:txBody>
        </p:sp>
      </p:grpSp>
      <p:sp>
        <p:nvSpPr>
          <p:cNvPr id="274" name="Google Shape;274;p11"/>
          <p:cNvSpPr txBox="1"/>
          <p:nvPr/>
        </p:nvSpPr>
        <p:spPr>
          <a:xfrm>
            <a:off x="1852350" y="3892954"/>
            <a:ext cx="3884747" cy="246217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000" b="1" dirty="0">
              <a:solidFill>
                <a:srgbClr val="FFC000"/>
              </a:solidFill>
              <a:latin typeface="Calibri"/>
              <a:ea typeface="Calibri"/>
              <a:cs typeface="Calibri"/>
              <a:sym typeface="Calibri"/>
            </a:endParaRPr>
          </a:p>
          <a:p>
            <a:pPr marL="0" marR="0" lvl="0" indent="0" algn="l" rtl="0">
              <a:spcBef>
                <a:spcPts val="0"/>
              </a:spcBef>
              <a:spcAft>
                <a:spcPts val="0"/>
              </a:spcAft>
              <a:buNone/>
            </a:pPr>
            <a:endParaRPr sz="2000" b="1" dirty="0">
              <a:solidFill>
                <a:srgbClr val="FFC000"/>
              </a:solidFill>
              <a:latin typeface="Calibri"/>
              <a:ea typeface="Calibri"/>
              <a:cs typeface="Calibri"/>
              <a:sym typeface="Calibri"/>
            </a:endParaRPr>
          </a:p>
          <a:p>
            <a:pPr marL="0" marR="0" lvl="0" indent="0" algn="l" rtl="0">
              <a:spcBef>
                <a:spcPts val="0"/>
              </a:spcBef>
              <a:spcAft>
                <a:spcPts val="0"/>
              </a:spcAft>
              <a:buNone/>
            </a:pPr>
            <a:r>
              <a:rPr lang="en-IE" sz="2000" b="1" dirty="0">
                <a:solidFill>
                  <a:schemeClr val="lt1"/>
                </a:solidFill>
                <a:latin typeface="Calibri"/>
                <a:ea typeface="Calibri"/>
                <a:cs typeface="Calibri"/>
                <a:sym typeface="Calibri"/>
              </a:rPr>
              <a:t>Costs Reduction</a:t>
            </a:r>
            <a:endParaRPr dirty="0"/>
          </a:p>
          <a:p>
            <a:pPr marL="0" marR="0" lvl="0" indent="0" algn="l" rtl="0">
              <a:spcBef>
                <a:spcPts val="0"/>
              </a:spcBef>
              <a:spcAft>
                <a:spcPts val="0"/>
              </a:spcAft>
              <a:buNone/>
            </a:pPr>
            <a:endParaRPr sz="2000" b="1" dirty="0">
              <a:solidFill>
                <a:schemeClr val="lt1"/>
              </a:solidFill>
              <a:latin typeface="Calibri"/>
              <a:ea typeface="Calibri"/>
              <a:cs typeface="Calibri"/>
              <a:sym typeface="Calibri"/>
            </a:endParaRPr>
          </a:p>
          <a:p>
            <a:pPr lvl="0"/>
            <a:r>
              <a:rPr lang="en-IE" sz="2000" b="1" dirty="0">
                <a:solidFill>
                  <a:schemeClr val="lt1"/>
                </a:solidFill>
                <a:latin typeface="Calibri"/>
                <a:cs typeface="Calibri"/>
                <a:sym typeface="Calibri"/>
              </a:rPr>
              <a:t>Quality Control </a:t>
            </a:r>
            <a:endParaRPr sz="2000" b="1" dirty="0">
              <a:solidFill>
                <a:schemeClr val="lt1"/>
              </a:solidFill>
              <a:latin typeface="Calibri"/>
              <a:cs typeface="Calibri"/>
            </a:endParaRPr>
          </a:p>
          <a:p>
            <a:pPr marL="0" marR="0" lvl="0" indent="0" algn="l" rtl="0">
              <a:spcBef>
                <a:spcPts val="0"/>
              </a:spcBef>
              <a:spcAft>
                <a:spcPts val="0"/>
              </a:spcAft>
              <a:buNone/>
            </a:pPr>
            <a:endParaRPr sz="2000" b="1" dirty="0">
              <a:solidFill>
                <a:schemeClr val="lt1"/>
              </a:solidFill>
              <a:latin typeface="Calibri"/>
              <a:ea typeface="Calibri"/>
              <a:cs typeface="Calibri"/>
              <a:sym typeface="Calibri"/>
            </a:endParaRPr>
          </a:p>
          <a:p>
            <a:pPr lvl="0"/>
            <a:r>
              <a:rPr lang="en-IE" sz="2000" b="1" dirty="0">
                <a:solidFill>
                  <a:srgbClr val="FFFFFF"/>
                </a:solidFill>
                <a:latin typeface="Calibri"/>
                <a:ea typeface="Calibri"/>
                <a:cs typeface="Calibri"/>
                <a:sym typeface="Calibri"/>
              </a:rPr>
              <a:t>Margin Improvement</a:t>
            </a:r>
            <a:endParaRPr lang="en-IE" dirty="0"/>
          </a:p>
          <a:p>
            <a:pPr marL="0" marR="0" lvl="0" indent="0" algn="l" rtl="0">
              <a:spcBef>
                <a:spcPts val="0"/>
              </a:spcBef>
              <a:spcAft>
                <a:spcPts val="0"/>
              </a:spcAft>
              <a:buNone/>
            </a:pPr>
            <a:endParaRPr dirty="0"/>
          </a:p>
        </p:txBody>
      </p:sp>
      <p:sp>
        <p:nvSpPr>
          <p:cNvPr id="275" name="Google Shape;275;p11"/>
          <p:cNvSpPr/>
          <p:nvPr/>
        </p:nvSpPr>
        <p:spPr>
          <a:xfrm>
            <a:off x="1232086" y="4426166"/>
            <a:ext cx="422478" cy="374434"/>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6" name="Google Shape;276;p11"/>
          <p:cNvSpPr/>
          <p:nvPr/>
        </p:nvSpPr>
        <p:spPr>
          <a:xfrm>
            <a:off x="1199744" y="5202174"/>
            <a:ext cx="133985" cy="95885"/>
          </a:xfrm>
          <a:custGeom>
            <a:avLst/>
            <a:gdLst/>
            <a:ahLst/>
            <a:cxnLst/>
            <a:rect l="l" t="t" r="r" b="b"/>
            <a:pathLst>
              <a:path w="133984" h="95885" extrusionOk="0">
                <a:moveTo>
                  <a:pt x="0" y="83654"/>
                </a:moveTo>
                <a:lnTo>
                  <a:pt x="74891" y="0"/>
                </a:lnTo>
                <a:lnTo>
                  <a:pt x="133731" y="95757"/>
                </a:lnTo>
              </a:path>
            </a:pathLst>
          </a:custGeom>
          <a:noFill/>
          <a:ln w="121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7" name="Google Shape;277;p11"/>
          <p:cNvSpPr/>
          <p:nvPr/>
        </p:nvSpPr>
        <p:spPr>
          <a:xfrm>
            <a:off x="1268328" y="5202936"/>
            <a:ext cx="162560" cy="267335"/>
          </a:xfrm>
          <a:custGeom>
            <a:avLst/>
            <a:gdLst/>
            <a:ahLst/>
            <a:cxnLst/>
            <a:rect l="l" t="t" r="r" b="b"/>
            <a:pathLst>
              <a:path w="162559" h="267335" extrusionOk="0">
                <a:moveTo>
                  <a:pt x="6845" y="0"/>
                </a:moveTo>
                <a:lnTo>
                  <a:pt x="3149" y="17551"/>
                </a:lnTo>
                <a:lnTo>
                  <a:pt x="876" y="35077"/>
                </a:lnTo>
                <a:lnTo>
                  <a:pt x="0" y="52527"/>
                </a:lnTo>
                <a:lnTo>
                  <a:pt x="469" y="69824"/>
                </a:lnTo>
                <a:lnTo>
                  <a:pt x="15163" y="136004"/>
                </a:lnTo>
                <a:lnTo>
                  <a:pt x="48577" y="193992"/>
                </a:lnTo>
                <a:lnTo>
                  <a:pt x="98336" y="239229"/>
                </a:lnTo>
                <a:lnTo>
                  <a:pt x="144970" y="262039"/>
                </a:lnTo>
                <a:lnTo>
                  <a:pt x="162102" y="267144"/>
                </a:lnTo>
              </a:path>
            </a:pathLst>
          </a:custGeom>
          <a:noFill/>
          <a:ln w="121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8" name="Google Shape;278;p11"/>
          <p:cNvSpPr/>
          <p:nvPr/>
        </p:nvSpPr>
        <p:spPr>
          <a:xfrm>
            <a:off x="1516739" y="4992624"/>
            <a:ext cx="111760" cy="115570"/>
          </a:xfrm>
          <a:custGeom>
            <a:avLst/>
            <a:gdLst/>
            <a:ahLst/>
            <a:cxnLst/>
            <a:rect l="l" t="t" r="r" b="b"/>
            <a:pathLst>
              <a:path w="111759" h="115569" extrusionOk="0">
                <a:moveTo>
                  <a:pt x="69811" y="0"/>
                </a:moveTo>
                <a:lnTo>
                  <a:pt x="111760" y="104279"/>
                </a:lnTo>
                <a:lnTo>
                  <a:pt x="0" y="115417"/>
                </a:lnTo>
              </a:path>
            </a:pathLst>
          </a:custGeom>
          <a:noFill/>
          <a:ln w="121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9" name="Google Shape;279;p11"/>
          <p:cNvSpPr/>
          <p:nvPr/>
        </p:nvSpPr>
        <p:spPr>
          <a:xfrm>
            <a:off x="1319379" y="5043678"/>
            <a:ext cx="308610" cy="76200"/>
          </a:xfrm>
          <a:custGeom>
            <a:avLst/>
            <a:gdLst/>
            <a:ahLst/>
            <a:cxnLst/>
            <a:rect l="l" t="t" r="r" b="b"/>
            <a:pathLst>
              <a:path w="308609" h="76200" extrusionOk="0">
                <a:moveTo>
                  <a:pt x="308609" y="53162"/>
                </a:moveTo>
                <a:lnTo>
                  <a:pt x="248704" y="16624"/>
                </a:lnTo>
                <a:lnTo>
                  <a:pt x="182689" y="749"/>
                </a:lnTo>
                <a:lnTo>
                  <a:pt x="165836" y="0"/>
                </a:lnTo>
                <a:lnTo>
                  <a:pt x="149009" y="520"/>
                </a:lnTo>
                <a:lnTo>
                  <a:pt x="83578" y="15405"/>
                </a:lnTo>
                <a:lnTo>
                  <a:pt x="25044" y="50634"/>
                </a:lnTo>
                <a:lnTo>
                  <a:pt x="12103" y="62610"/>
                </a:lnTo>
                <a:lnTo>
                  <a:pt x="0" y="75844"/>
                </a:lnTo>
              </a:path>
            </a:pathLst>
          </a:custGeom>
          <a:noFill/>
          <a:ln w="121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0" name="Google Shape;280;p11"/>
          <p:cNvSpPr/>
          <p:nvPr/>
        </p:nvSpPr>
        <p:spPr>
          <a:xfrm>
            <a:off x="1555595" y="5368290"/>
            <a:ext cx="111760" cy="118110"/>
          </a:xfrm>
          <a:custGeom>
            <a:avLst/>
            <a:gdLst/>
            <a:ahLst/>
            <a:cxnLst/>
            <a:rect l="l" t="t" r="r" b="b"/>
            <a:pathLst>
              <a:path w="111759" h="118110" extrusionOk="0">
                <a:moveTo>
                  <a:pt x="111671" y="118097"/>
                </a:moveTo>
                <a:lnTo>
                  <a:pt x="0" y="101879"/>
                </a:lnTo>
                <a:lnTo>
                  <a:pt x="47002" y="0"/>
                </a:lnTo>
              </a:path>
            </a:pathLst>
          </a:custGeom>
          <a:noFill/>
          <a:ln w="121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1" name="Google Shape;281;p11"/>
          <p:cNvSpPr/>
          <p:nvPr/>
        </p:nvSpPr>
        <p:spPr>
          <a:xfrm>
            <a:off x="1557123" y="5191506"/>
            <a:ext cx="147955" cy="278130"/>
          </a:xfrm>
          <a:custGeom>
            <a:avLst/>
            <a:gdLst/>
            <a:ahLst/>
            <a:cxnLst/>
            <a:rect l="l" t="t" r="r" b="b"/>
            <a:pathLst>
              <a:path w="147955" h="278130" extrusionOk="0">
                <a:moveTo>
                  <a:pt x="0" y="278041"/>
                </a:moveTo>
                <a:lnTo>
                  <a:pt x="61671" y="244614"/>
                </a:lnTo>
                <a:lnTo>
                  <a:pt x="108457" y="195580"/>
                </a:lnTo>
                <a:lnTo>
                  <a:pt x="137947" y="135458"/>
                </a:lnTo>
                <a:lnTo>
                  <a:pt x="147751" y="68757"/>
                </a:lnTo>
                <a:lnTo>
                  <a:pt x="146837" y="51587"/>
                </a:lnTo>
                <a:lnTo>
                  <a:pt x="144513" y="34353"/>
                </a:lnTo>
                <a:lnTo>
                  <a:pt x="140728" y="17132"/>
                </a:lnTo>
                <a:lnTo>
                  <a:pt x="135445" y="0"/>
                </a:lnTo>
              </a:path>
            </a:pathLst>
          </a:custGeom>
          <a:noFill/>
          <a:ln w="121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2" name="Google Shape;282;p11"/>
          <p:cNvSpPr/>
          <p:nvPr/>
        </p:nvSpPr>
        <p:spPr>
          <a:xfrm>
            <a:off x="1291739" y="5884290"/>
            <a:ext cx="135255" cy="218440"/>
          </a:xfrm>
          <a:custGeom>
            <a:avLst/>
            <a:gdLst/>
            <a:ahLst/>
            <a:cxnLst/>
            <a:rect l="l" t="t" r="r" b="b"/>
            <a:pathLst>
              <a:path w="135255" h="218439" extrusionOk="0">
                <a:moveTo>
                  <a:pt x="0" y="0"/>
                </a:moveTo>
                <a:lnTo>
                  <a:pt x="134873" y="0"/>
                </a:lnTo>
                <a:lnTo>
                  <a:pt x="134873" y="217932"/>
                </a:lnTo>
                <a:lnTo>
                  <a:pt x="0" y="217932"/>
                </a:lnTo>
                <a:lnTo>
                  <a:pt x="0" y="0"/>
                </a:lnTo>
                <a:close/>
              </a:path>
            </a:pathLst>
          </a:custGeom>
          <a:noFill/>
          <a:ln w="129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3" name="Google Shape;283;p11"/>
          <p:cNvSpPr/>
          <p:nvPr/>
        </p:nvSpPr>
        <p:spPr>
          <a:xfrm>
            <a:off x="1515767" y="5776848"/>
            <a:ext cx="135890" cy="325755"/>
          </a:xfrm>
          <a:custGeom>
            <a:avLst/>
            <a:gdLst/>
            <a:ahLst/>
            <a:cxnLst/>
            <a:rect l="l" t="t" r="r" b="b"/>
            <a:pathLst>
              <a:path w="135890" h="325754" extrusionOk="0">
                <a:moveTo>
                  <a:pt x="0" y="0"/>
                </a:moveTo>
                <a:lnTo>
                  <a:pt x="135636" y="0"/>
                </a:lnTo>
                <a:lnTo>
                  <a:pt x="135636" y="325374"/>
                </a:lnTo>
                <a:lnTo>
                  <a:pt x="0" y="325374"/>
                </a:lnTo>
                <a:lnTo>
                  <a:pt x="0" y="0"/>
                </a:lnTo>
                <a:close/>
              </a:path>
            </a:pathLst>
          </a:custGeom>
          <a:noFill/>
          <a:ln w="129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4" name="Google Shape;284;p11"/>
          <p:cNvSpPr/>
          <p:nvPr/>
        </p:nvSpPr>
        <p:spPr>
          <a:xfrm>
            <a:off x="1155833" y="6174292"/>
            <a:ext cx="566420" cy="0"/>
          </a:xfrm>
          <a:custGeom>
            <a:avLst/>
            <a:gdLst/>
            <a:ahLst/>
            <a:cxnLst/>
            <a:rect l="l" t="t" r="r" b="b"/>
            <a:pathLst>
              <a:path w="566419" h="120000" extrusionOk="0">
                <a:moveTo>
                  <a:pt x="0" y="0"/>
                </a:moveTo>
                <a:lnTo>
                  <a:pt x="565810" y="0"/>
                </a:lnTo>
              </a:path>
            </a:pathLst>
          </a:custGeom>
          <a:noFill/>
          <a:ln w="129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5" name="Google Shape;285;p11"/>
          <p:cNvSpPr/>
          <p:nvPr/>
        </p:nvSpPr>
        <p:spPr>
          <a:xfrm>
            <a:off x="1352189" y="5718708"/>
            <a:ext cx="175260" cy="92710"/>
          </a:xfrm>
          <a:custGeom>
            <a:avLst/>
            <a:gdLst/>
            <a:ahLst/>
            <a:cxnLst/>
            <a:rect l="l" t="t" r="r" b="b"/>
            <a:pathLst>
              <a:path w="175259" h="92710" extrusionOk="0">
                <a:moveTo>
                  <a:pt x="0" y="92417"/>
                </a:moveTo>
                <a:lnTo>
                  <a:pt x="174993" y="0"/>
                </a:lnTo>
              </a:path>
            </a:pathLst>
          </a:custGeom>
          <a:noFill/>
          <a:ln w="127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6" name="Google Shape;286;p11"/>
          <p:cNvSpPr/>
          <p:nvPr/>
        </p:nvSpPr>
        <p:spPr>
          <a:xfrm>
            <a:off x="1439043" y="5715000"/>
            <a:ext cx="88265" cy="78740"/>
          </a:xfrm>
          <a:custGeom>
            <a:avLst/>
            <a:gdLst/>
            <a:ahLst/>
            <a:cxnLst/>
            <a:rect l="l" t="t" r="r" b="b"/>
            <a:pathLst>
              <a:path w="88265" h="78739" extrusionOk="0">
                <a:moveTo>
                  <a:pt x="41516" y="78612"/>
                </a:moveTo>
                <a:lnTo>
                  <a:pt x="88138" y="3721"/>
                </a:lnTo>
                <a:lnTo>
                  <a:pt x="0" y="0"/>
                </a:lnTo>
              </a:path>
            </a:pathLst>
          </a:custGeom>
          <a:noFill/>
          <a:ln w="127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7" name="Google Shape;287;p11"/>
          <p:cNvSpPr txBox="1"/>
          <p:nvPr/>
        </p:nvSpPr>
        <p:spPr>
          <a:xfrm>
            <a:off x="1155833" y="3892954"/>
            <a:ext cx="2806567"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1800" b="1">
                <a:solidFill>
                  <a:srgbClr val="FFC000"/>
                </a:solidFill>
                <a:latin typeface="Calibri"/>
                <a:ea typeface="Calibri"/>
                <a:cs typeface="Calibri"/>
                <a:sym typeface="Calibri"/>
              </a:rPr>
              <a:t>Potential Opportunity to</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291"/>
        <p:cNvGrpSpPr/>
        <p:nvPr/>
      </p:nvGrpSpPr>
      <p:grpSpPr>
        <a:xfrm>
          <a:off x="0" y="0"/>
          <a:ext cx="0" cy="0"/>
          <a:chOff x="0" y="0"/>
          <a:chExt cx="0" cy="0"/>
        </a:xfrm>
      </p:grpSpPr>
      <p:sp>
        <p:nvSpPr>
          <p:cNvPr id="292" name="Google Shape;292;p12"/>
          <p:cNvSpPr/>
          <p:nvPr/>
        </p:nvSpPr>
        <p:spPr>
          <a:xfrm>
            <a:off x="0" y="0"/>
            <a:ext cx="12188952" cy="68580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3" name="Google Shape;293;p12"/>
          <p:cNvSpPr/>
          <p:nvPr/>
        </p:nvSpPr>
        <p:spPr>
          <a:xfrm>
            <a:off x="3774947" y="2930651"/>
            <a:ext cx="976884" cy="996696"/>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4" name="Google Shape;294;p12"/>
          <p:cNvSpPr/>
          <p:nvPr/>
        </p:nvSpPr>
        <p:spPr>
          <a:xfrm>
            <a:off x="4137659" y="3168395"/>
            <a:ext cx="441959" cy="520065"/>
          </a:xfrm>
          <a:custGeom>
            <a:avLst/>
            <a:gdLst/>
            <a:ahLst/>
            <a:cxnLst/>
            <a:rect l="l" t="t" r="r" b="b"/>
            <a:pathLst>
              <a:path w="441960" h="520064" extrusionOk="0">
                <a:moveTo>
                  <a:pt x="0" y="0"/>
                </a:moveTo>
                <a:lnTo>
                  <a:pt x="0" y="519684"/>
                </a:lnTo>
                <a:lnTo>
                  <a:pt x="123449" y="447306"/>
                </a:lnTo>
                <a:lnTo>
                  <a:pt x="44488" y="447306"/>
                </a:lnTo>
                <a:lnTo>
                  <a:pt x="44488" y="76720"/>
                </a:lnTo>
                <a:lnTo>
                  <a:pt x="130130" y="76720"/>
                </a:lnTo>
                <a:lnTo>
                  <a:pt x="0" y="0"/>
                </a:lnTo>
                <a:close/>
              </a:path>
              <a:path w="441960" h="520064" extrusionOk="0">
                <a:moveTo>
                  <a:pt x="130130" y="76720"/>
                </a:moveTo>
                <a:lnTo>
                  <a:pt x="44488" y="76720"/>
                </a:lnTo>
                <a:lnTo>
                  <a:pt x="357301" y="260565"/>
                </a:lnTo>
                <a:lnTo>
                  <a:pt x="44488" y="447306"/>
                </a:lnTo>
                <a:lnTo>
                  <a:pt x="123449" y="447306"/>
                </a:lnTo>
                <a:lnTo>
                  <a:pt x="441959" y="260565"/>
                </a:lnTo>
                <a:lnTo>
                  <a:pt x="130130" y="7672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5" name="Google Shape;295;p12"/>
          <p:cNvSpPr/>
          <p:nvPr/>
        </p:nvSpPr>
        <p:spPr>
          <a:xfrm>
            <a:off x="4038600" y="3227832"/>
            <a:ext cx="342900" cy="405765"/>
          </a:xfrm>
          <a:custGeom>
            <a:avLst/>
            <a:gdLst/>
            <a:ahLst/>
            <a:cxnLst/>
            <a:rect l="l" t="t" r="r" b="b"/>
            <a:pathLst>
              <a:path w="342900" h="405764" extrusionOk="0">
                <a:moveTo>
                  <a:pt x="0" y="0"/>
                </a:moveTo>
                <a:lnTo>
                  <a:pt x="0" y="405383"/>
                </a:lnTo>
                <a:lnTo>
                  <a:pt x="128891" y="328650"/>
                </a:lnTo>
                <a:lnTo>
                  <a:pt x="41605" y="328650"/>
                </a:lnTo>
                <a:lnTo>
                  <a:pt x="41605" y="72389"/>
                </a:lnTo>
                <a:lnTo>
                  <a:pt x="123345" y="72389"/>
                </a:lnTo>
                <a:lnTo>
                  <a:pt x="0" y="0"/>
                </a:lnTo>
                <a:close/>
              </a:path>
              <a:path w="342900" h="405764" extrusionOk="0">
                <a:moveTo>
                  <a:pt x="123345" y="72389"/>
                </a:moveTo>
                <a:lnTo>
                  <a:pt x="41605" y="72389"/>
                </a:lnTo>
                <a:lnTo>
                  <a:pt x="258254" y="201244"/>
                </a:lnTo>
                <a:lnTo>
                  <a:pt x="41605" y="328650"/>
                </a:lnTo>
                <a:lnTo>
                  <a:pt x="128891" y="328650"/>
                </a:lnTo>
                <a:lnTo>
                  <a:pt x="342900" y="201244"/>
                </a:lnTo>
                <a:lnTo>
                  <a:pt x="123345" y="72389"/>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6" name="Google Shape;296;p12"/>
          <p:cNvSpPr/>
          <p:nvPr/>
        </p:nvSpPr>
        <p:spPr>
          <a:xfrm>
            <a:off x="5017008" y="3292602"/>
            <a:ext cx="208279" cy="271780"/>
          </a:xfrm>
          <a:custGeom>
            <a:avLst/>
            <a:gdLst/>
            <a:ahLst/>
            <a:cxnLst/>
            <a:rect l="l" t="t" r="r" b="b"/>
            <a:pathLst>
              <a:path w="208279" h="271779" extrusionOk="0">
                <a:moveTo>
                  <a:pt x="105727" y="0"/>
                </a:moveTo>
                <a:lnTo>
                  <a:pt x="0" y="0"/>
                </a:lnTo>
                <a:lnTo>
                  <a:pt x="0" y="271272"/>
                </a:lnTo>
                <a:lnTo>
                  <a:pt x="47751" y="271272"/>
                </a:lnTo>
                <a:lnTo>
                  <a:pt x="47751" y="184327"/>
                </a:lnTo>
                <a:lnTo>
                  <a:pt x="102311" y="184327"/>
                </a:lnTo>
                <a:lnTo>
                  <a:pt x="143287" y="178460"/>
                </a:lnTo>
                <a:lnTo>
                  <a:pt x="176909" y="160855"/>
                </a:lnTo>
                <a:lnTo>
                  <a:pt x="191066" y="142595"/>
                </a:lnTo>
                <a:lnTo>
                  <a:pt x="47751" y="142595"/>
                </a:lnTo>
                <a:lnTo>
                  <a:pt x="47751" y="45212"/>
                </a:lnTo>
                <a:lnTo>
                  <a:pt x="194085" y="45212"/>
                </a:lnTo>
                <a:lnTo>
                  <a:pt x="179893" y="25652"/>
                </a:lnTo>
                <a:lnTo>
                  <a:pt x="147605" y="6793"/>
                </a:lnTo>
                <a:lnTo>
                  <a:pt x="105727" y="0"/>
                </a:lnTo>
                <a:close/>
              </a:path>
              <a:path w="208279" h="271779" extrusionOk="0">
                <a:moveTo>
                  <a:pt x="194085" y="45212"/>
                </a:moveTo>
                <a:lnTo>
                  <a:pt x="102311" y="45212"/>
                </a:lnTo>
                <a:lnTo>
                  <a:pt x="125755" y="47930"/>
                </a:lnTo>
                <a:lnTo>
                  <a:pt x="144086" y="56518"/>
                </a:lnTo>
                <a:lnTo>
                  <a:pt x="156023" y="71626"/>
                </a:lnTo>
                <a:lnTo>
                  <a:pt x="160286" y="93903"/>
                </a:lnTo>
                <a:lnTo>
                  <a:pt x="156023" y="113250"/>
                </a:lnTo>
                <a:lnTo>
                  <a:pt x="144086" y="128684"/>
                </a:lnTo>
                <a:lnTo>
                  <a:pt x="125755" y="138900"/>
                </a:lnTo>
                <a:lnTo>
                  <a:pt x="102311" y="142595"/>
                </a:lnTo>
                <a:lnTo>
                  <a:pt x="191066" y="142595"/>
                </a:lnTo>
                <a:lnTo>
                  <a:pt x="199660" y="131510"/>
                </a:lnTo>
                <a:lnTo>
                  <a:pt x="208025" y="90424"/>
                </a:lnTo>
                <a:lnTo>
                  <a:pt x="200673" y="54290"/>
                </a:lnTo>
                <a:lnTo>
                  <a:pt x="194085" y="45212"/>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7" name="Google Shape;297;p12"/>
          <p:cNvSpPr/>
          <p:nvPr/>
        </p:nvSpPr>
        <p:spPr>
          <a:xfrm>
            <a:off x="5340096" y="3521202"/>
            <a:ext cx="186055" cy="43180"/>
          </a:xfrm>
          <a:custGeom>
            <a:avLst/>
            <a:gdLst/>
            <a:ahLst/>
            <a:cxnLst/>
            <a:rect l="l" t="t" r="r" b="b"/>
            <a:pathLst>
              <a:path w="186054" h="43179" extrusionOk="0">
                <a:moveTo>
                  <a:pt x="0" y="43179"/>
                </a:moveTo>
                <a:lnTo>
                  <a:pt x="185927" y="43179"/>
                </a:lnTo>
                <a:lnTo>
                  <a:pt x="185927" y="0"/>
                </a:lnTo>
                <a:lnTo>
                  <a:pt x="0" y="0"/>
                </a:lnTo>
                <a:lnTo>
                  <a:pt x="0" y="43179"/>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8" name="Google Shape;298;p12"/>
          <p:cNvSpPr/>
          <p:nvPr/>
        </p:nvSpPr>
        <p:spPr>
          <a:xfrm>
            <a:off x="5340096" y="3292602"/>
            <a:ext cx="47625" cy="228600"/>
          </a:xfrm>
          <a:custGeom>
            <a:avLst/>
            <a:gdLst/>
            <a:ahLst/>
            <a:cxnLst/>
            <a:rect l="l" t="t" r="r" b="b"/>
            <a:pathLst>
              <a:path w="47625" h="228600" extrusionOk="0">
                <a:moveTo>
                  <a:pt x="0" y="228600"/>
                </a:moveTo>
                <a:lnTo>
                  <a:pt x="47193" y="228600"/>
                </a:lnTo>
                <a:lnTo>
                  <a:pt x="47193" y="0"/>
                </a:lnTo>
                <a:lnTo>
                  <a:pt x="0" y="0"/>
                </a:lnTo>
                <a:lnTo>
                  <a:pt x="0" y="22860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9" name="Google Shape;299;p12"/>
          <p:cNvSpPr/>
          <p:nvPr/>
        </p:nvSpPr>
        <p:spPr>
          <a:xfrm>
            <a:off x="5340096" y="3521202"/>
            <a:ext cx="186055" cy="43180"/>
          </a:xfrm>
          <a:custGeom>
            <a:avLst/>
            <a:gdLst/>
            <a:ahLst/>
            <a:cxnLst/>
            <a:rect l="l" t="t" r="r" b="b"/>
            <a:pathLst>
              <a:path w="186054" h="43179" extrusionOk="0">
                <a:moveTo>
                  <a:pt x="0" y="43179"/>
                </a:moveTo>
                <a:lnTo>
                  <a:pt x="185927" y="43179"/>
                </a:lnTo>
                <a:lnTo>
                  <a:pt x="185927" y="0"/>
                </a:lnTo>
                <a:lnTo>
                  <a:pt x="0" y="0"/>
                </a:lnTo>
                <a:lnTo>
                  <a:pt x="0" y="43179"/>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0" name="Google Shape;300;p12"/>
          <p:cNvSpPr/>
          <p:nvPr/>
        </p:nvSpPr>
        <p:spPr>
          <a:xfrm>
            <a:off x="5340096" y="3292602"/>
            <a:ext cx="47625" cy="228600"/>
          </a:xfrm>
          <a:custGeom>
            <a:avLst/>
            <a:gdLst/>
            <a:ahLst/>
            <a:cxnLst/>
            <a:rect l="l" t="t" r="r" b="b"/>
            <a:pathLst>
              <a:path w="47625" h="228600" extrusionOk="0">
                <a:moveTo>
                  <a:pt x="0" y="228600"/>
                </a:moveTo>
                <a:lnTo>
                  <a:pt x="47193" y="228600"/>
                </a:lnTo>
                <a:lnTo>
                  <a:pt x="47193" y="0"/>
                </a:lnTo>
                <a:lnTo>
                  <a:pt x="0" y="0"/>
                </a:lnTo>
                <a:lnTo>
                  <a:pt x="0" y="22860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1" name="Google Shape;301;p12"/>
          <p:cNvSpPr/>
          <p:nvPr/>
        </p:nvSpPr>
        <p:spPr>
          <a:xfrm>
            <a:off x="5628132" y="3292602"/>
            <a:ext cx="227965" cy="274320"/>
          </a:xfrm>
          <a:custGeom>
            <a:avLst/>
            <a:gdLst/>
            <a:ahLst/>
            <a:cxnLst/>
            <a:rect l="l" t="t" r="r" b="b"/>
            <a:pathLst>
              <a:path w="227964" h="274320" extrusionOk="0">
                <a:moveTo>
                  <a:pt x="47612" y="0"/>
                </a:moveTo>
                <a:lnTo>
                  <a:pt x="0" y="0"/>
                </a:lnTo>
                <a:lnTo>
                  <a:pt x="0" y="156260"/>
                </a:lnTo>
                <a:lnTo>
                  <a:pt x="8023" y="208402"/>
                </a:lnTo>
                <a:lnTo>
                  <a:pt x="31030" y="245241"/>
                </a:lnTo>
                <a:lnTo>
                  <a:pt x="67428" y="267105"/>
                </a:lnTo>
                <a:lnTo>
                  <a:pt x="115620" y="274319"/>
                </a:lnTo>
                <a:lnTo>
                  <a:pt x="161845" y="267050"/>
                </a:lnTo>
                <a:lnTo>
                  <a:pt x="197232" y="244808"/>
                </a:lnTo>
                <a:lnTo>
                  <a:pt x="204499" y="232651"/>
                </a:lnTo>
                <a:lnTo>
                  <a:pt x="115620" y="232651"/>
                </a:lnTo>
                <a:lnTo>
                  <a:pt x="87779" y="227551"/>
                </a:lnTo>
                <a:lnTo>
                  <a:pt x="66314" y="212686"/>
                </a:lnTo>
                <a:lnTo>
                  <a:pt x="52500" y="188706"/>
                </a:lnTo>
                <a:lnTo>
                  <a:pt x="47612" y="156260"/>
                </a:lnTo>
                <a:lnTo>
                  <a:pt x="47612" y="0"/>
                </a:lnTo>
                <a:close/>
              </a:path>
              <a:path w="227964" h="274320" extrusionOk="0">
                <a:moveTo>
                  <a:pt x="227838" y="0"/>
                </a:moveTo>
                <a:lnTo>
                  <a:pt x="183629" y="0"/>
                </a:lnTo>
                <a:lnTo>
                  <a:pt x="183629" y="156260"/>
                </a:lnTo>
                <a:lnTo>
                  <a:pt x="178741" y="188706"/>
                </a:lnTo>
                <a:lnTo>
                  <a:pt x="164926" y="212686"/>
                </a:lnTo>
                <a:lnTo>
                  <a:pt x="143461" y="227551"/>
                </a:lnTo>
                <a:lnTo>
                  <a:pt x="115620" y="232651"/>
                </a:lnTo>
                <a:lnTo>
                  <a:pt x="204499" y="232651"/>
                </a:lnTo>
                <a:lnTo>
                  <a:pt x="219867" y="206940"/>
                </a:lnTo>
                <a:lnTo>
                  <a:pt x="227838" y="152793"/>
                </a:lnTo>
                <a:lnTo>
                  <a:pt x="227838"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2" name="Google Shape;302;p12"/>
          <p:cNvSpPr/>
          <p:nvPr/>
        </p:nvSpPr>
        <p:spPr>
          <a:xfrm>
            <a:off x="5988558" y="3292602"/>
            <a:ext cx="224790" cy="271780"/>
          </a:xfrm>
          <a:custGeom>
            <a:avLst/>
            <a:gdLst/>
            <a:ahLst/>
            <a:cxnLst/>
            <a:rect l="l" t="t" r="r" b="b"/>
            <a:pathLst>
              <a:path w="224789" h="271779" extrusionOk="0">
                <a:moveTo>
                  <a:pt x="119202" y="0"/>
                </a:moveTo>
                <a:lnTo>
                  <a:pt x="0" y="0"/>
                </a:lnTo>
                <a:lnTo>
                  <a:pt x="0" y="271272"/>
                </a:lnTo>
                <a:lnTo>
                  <a:pt x="47675" y="271272"/>
                </a:lnTo>
                <a:lnTo>
                  <a:pt x="47675" y="177368"/>
                </a:lnTo>
                <a:lnTo>
                  <a:pt x="158198" y="177368"/>
                </a:lnTo>
                <a:lnTo>
                  <a:pt x="153263" y="170408"/>
                </a:lnTo>
                <a:lnTo>
                  <a:pt x="179179" y="159326"/>
                </a:lnTo>
                <a:lnTo>
                  <a:pt x="199666" y="141720"/>
                </a:lnTo>
                <a:lnTo>
                  <a:pt x="203061" y="135636"/>
                </a:lnTo>
                <a:lnTo>
                  <a:pt x="47675" y="135636"/>
                </a:lnTo>
                <a:lnTo>
                  <a:pt x="47675" y="45212"/>
                </a:lnTo>
                <a:lnTo>
                  <a:pt x="206693" y="45212"/>
                </a:lnTo>
                <a:lnTo>
                  <a:pt x="203605" y="39506"/>
                </a:lnTo>
                <a:lnTo>
                  <a:pt x="194132" y="27825"/>
                </a:lnTo>
                <a:lnTo>
                  <a:pt x="180029" y="16143"/>
                </a:lnTo>
                <a:lnTo>
                  <a:pt x="163053" y="7392"/>
                </a:lnTo>
                <a:lnTo>
                  <a:pt x="142884" y="1902"/>
                </a:lnTo>
                <a:lnTo>
                  <a:pt x="119202" y="0"/>
                </a:lnTo>
                <a:close/>
              </a:path>
              <a:path w="224789" h="271779" extrusionOk="0">
                <a:moveTo>
                  <a:pt x="158198" y="177368"/>
                </a:moveTo>
                <a:lnTo>
                  <a:pt x="105575" y="177368"/>
                </a:lnTo>
                <a:lnTo>
                  <a:pt x="170294" y="271272"/>
                </a:lnTo>
                <a:lnTo>
                  <a:pt x="224789" y="271272"/>
                </a:lnTo>
                <a:lnTo>
                  <a:pt x="158198" y="177368"/>
                </a:lnTo>
                <a:close/>
              </a:path>
              <a:path w="224789" h="271779" extrusionOk="0">
                <a:moveTo>
                  <a:pt x="206693" y="45212"/>
                </a:moveTo>
                <a:lnTo>
                  <a:pt x="115798" y="45212"/>
                </a:lnTo>
                <a:lnTo>
                  <a:pt x="138683" y="47874"/>
                </a:lnTo>
                <a:lnTo>
                  <a:pt x="155819" y="56078"/>
                </a:lnTo>
                <a:lnTo>
                  <a:pt x="166569" y="70152"/>
                </a:lnTo>
                <a:lnTo>
                  <a:pt x="170294" y="90424"/>
                </a:lnTo>
                <a:lnTo>
                  <a:pt x="166569" y="109227"/>
                </a:lnTo>
                <a:lnTo>
                  <a:pt x="155819" y="123464"/>
                </a:lnTo>
                <a:lnTo>
                  <a:pt x="138683" y="132484"/>
                </a:lnTo>
                <a:lnTo>
                  <a:pt x="115798" y="135636"/>
                </a:lnTo>
                <a:lnTo>
                  <a:pt x="203061" y="135636"/>
                </a:lnTo>
                <a:lnTo>
                  <a:pt x="213128" y="117593"/>
                </a:lnTo>
                <a:lnTo>
                  <a:pt x="217970" y="86944"/>
                </a:lnTo>
                <a:lnTo>
                  <a:pt x="216161" y="69391"/>
                </a:lnTo>
                <a:lnTo>
                  <a:pt x="211161" y="53470"/>
                </a:lnTo>
                <a:lnTo>
                  <a:pt x="206693" y="45212"/>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3" name="Google Shape;303;p12"/>
          <p:cNvSpPr/>
          <p:nvPr/>
        </p:nvSpPr>
        <p:spPr>
          <a:xfrm>
            <a:off x="6307835" y="3292602"/>
            <a:ext cx="276225" cy="271780"/>
          </a:xfrm>
          <a:custGeom>
            <a:avLst/>
            <a:gdLst/>
            <a:ahLst/>
            <a:cxnLst/>
            <a:rect l="l" t="t" r="r" b="b"/>
            <a:pathLst>
              <a:path w="276225" h="271779" extrusionOk="0">
                <a:moveTo>
                  <a:pt x="159473" y="0"/>
                </a:moveTo>
                <a:lnTo>
                  <a:pt x="114935" y="0"/>
                </a:lnTo>
                <a:lnTo>
                  <a:pt x="0" y="271271"/>
                </a:lnTo>
                <a:lnTo>
                  <a:pt x="47409" y="271271"/>
                </a:lnTo>
                <a:lnTo>
                  <a:pt x="74701" y="204533"/>
                </a:lnTo>
                <a:lnTo>
                  <a:pt x="247214" y="204533"/>
                </a:lnTo>
                <a:lnTo>
                  <a:pt x="229791" y="163918"/>
                </a:lnTo>
                <a:lnTo>
                  <a:pt x="91948" y="163918"/>
                </a:lnTo>
                <a:lnTo>
                  <a:pt x="136486" y="56565"/>
                </a:lnTo>
                <a:lnTo>
                  <a:pt x="183739" y="56565"/>
                </a:lnTo>
                <a:lnTo>
                  <a:pt x="159473" y="0"/>
                </a:lnTo>
                <a:close/>
              </a:path>
              <a:path w="276225" h="271779" extrusionOk="0">
                <a:moveTo>
                  <a:pt x="247214" y="204533"/>
                </a:moveTo>
                <a:lnTo>
                  <a:pt x="201142" y="204533"/>
                </a:lnTo>
                <a:lnTo>
                  <a:pt x="228434" y="271271"/>
                </a:lnTo>
                <a:lnTo>
                  <a:pt x="275844" y="271271"/>
                </a:lnTo>
                <a:lnTo>
                  <a:pt x="247214" y="204533"/>
                </a:lnTo>
                <a:close/>
              </a:path>
              <a:path w="276225" h="271779" extrusionOk="0">
                <a:moveTo>
                  <a:pt x="183739" y="56565"/>
                </a:moveTo>
                <a:lnTo>
                  <a:pt x="136486" y="56565"/>
                </a:lnTo>
                <a:lnTo>
                  <a:pt x="183896" y="163918"/>
                </a:lnTo>
                <a:lnTo>
                  <a:pt x="229791" y="163918"/>
                </a:lnTo>
                <a:lnTo>
                  <a:pt x="183739" y="56565"/>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4" name="Google Shape;304;p12"/>
          <p:cNvSpPr/>
          <p:nvPr/>
        </p:nvSpPr>
        <p:spPr>
          <a:xfrm>
            <a:off x="6307835" y="3292602"/>
            <a:ext cx="276225" cy="271780"/>
          </a:xfrm>
          <a:custGeom>
            <a:avLst/>
            <a:gdLst/>
            <a:ahLst/>
            <a:cxnLst/>
            <a:rect l="l" t="t" r="r" b="b"/>
            <a:pathLst>
              <a:path w="276225" h="271779" extrusionOk="0">
                <a:moveTo>
                  <a:pt x="159473" y="0"/>
                </a:moveTo>
                <a:lnTo>
                  <a:pt x="114935" y="0"/>
                </a:lnTo>
                <a:lnTo>
                  <a:pt x="0" y="271271"/>
                </a:lnTo>
                <a:lnTo>
                  <a:pt x="47409" y="271271"/>
                </a:lnTo>
                <a:lnTo>
                  <a:pt x="74701" y="204533"/>
                </a:lnTo>
                <a:lnTo>
                  <a:pt x="247214" y="204533"/>
                </a:lnTo>
                <a:lnTo>
                  <a:pt x="229791" y="163918"/>
                </a:lnTo>
                <a:lnTo>
                  <a:pt x="91948" y="163918"/>
                </a:lnTo>
                <a:lnTo>
                  <a:pt x="136486" y="56565"/>
                </a:lnTo>
                <a:lnTo>
                  <a:pt x="183739" y="56565"/>
                </a:lnTo>
                <a:lnTo>
                  <a:pt x="159473" y="0"/>
                </a:lnTo>
                <a:close/>
              </a:path>
              <a:path w="276225" h="271779" extrusionOk="0">
                <a:moveTo>
                  <a:pt x="247214" y="204533"/>
                </a:moveTo>
                <a:lnTo>
                  <a:pt x="201142" y="204533"/>
                </a:lnTo>
                <a:lnTo>
                  <a:pt x="228434" y="271271"/>
                </a:lnTo>
                <a:lnTo>
                  <a:pt x="275844" y="271271"/>
                </a:lnTo>
                <a:lnTo>
                  <a:pt x="247214" y="204533"/>
                </a:lnTo>
                <a:close/>
              </a:path>
              <a:path w="276225" h="271779" extrusionOk="0">
                <a:moveTo>
                  <a:pt x="183739" y="56565"/>
                </a:moveTo>
                <a:lnTo>
                  <a:pt x="136486" y="56565"/>
                </a:lnTo>
                <a:lnTo>
                  <a:pt x="183896" y="163918"/>
                </a:lnTo>
                <a:lnTo>
                  <a:pt x="229791" y="163918"/>
                </a:lnTo>
                <a:lnTo>
                  <a:pt x="183739" y="56565"/>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5" name="Google Shape;305;p12"/>
          <p:cNvSpPr/>
          <p:nvPr/>
        </p:nvSpPr>
        <p:spPr>
          <a:xfrm>
            <a:off x="6698742" y="3521202"/>
            <a:ext cx="182880" cy="43180"/>
          </a:xfrm>
          <a:custGeom>
            <a:avLst/>
            <a:gdLst/>
            <a:ahLst/>
            <a:cxnLst/>
            <a:rect l="l" t="t" r="r" b="b"/>
            <a:pathLst>
              <a:path w="182879" h="43179" extrusionOk="0">
                <a:moveTo>
                  <a:pt x="0" y="43179"/>
                </a:moveTo>
                <a:lnTo>
                  <a:pt x="182879" y="43179"/>
                </a:lnTo>
                <a:lnTo>
                  <a:pt x="182879" y="0"/>
                </a:lnTo>
                <a:lnTo>
                  <a:pt x="0" y="0"/>
                </a:lnTo>
                <a:lnTo>
                  <a:pt x="0" y="43179"/>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6" name="Google Shape;306;p12"/>
          <p:cNvSpPr/>
          <p:nvPr/>
        </p:nvSpPr>
        <p:spPr>
          <a:xfrm>
            <a:off x="6698742" y="3292602"/>
            <a:ext cx="44450" cy="228600"/>
          </a:xfrm>
          <a:custGeom>
            <a:avLst/>
            <a:gdLst/>
            <a:ahLst/>
            <a:cxnLst/>
            <a:rect l="l" t="t" r="r" b="b"/>
            <a:pathLst>
              <a:path w="44450" h="228600" extrusionOk="0">
                <a:moveTo>
                  <a:pt x="0" y="228600"/>
                </a:moveTo>
                <a:lnTo>
                  <a:pt x="44284" y="228600"/>
                </a:lnTo>
                <a:lnTo>
                  <a:pt x="44284" y="0"/>
                </a:lnTo>
                <a:lnTo>
                  <a:pt x="0" y="0"/>
                </a:lnTo>
                <a:lnTo>
                  <a:pt x="0" y="22860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7" name="Google Shape;307;p12"/>
          <p:cNvSpPr/>
          <p:nvPr/>
        </p:nvSpPr>
        <p:spPr>
          <a:xfrm>
            <a:off x="6698742" y="3521202"/>
            <a:ext cx="182880" cy="43180"/>
          </a:xfrm>
          <a:custGeom>
            <a:avLst/>
            <a:gdLst/>
            <a:ahLst/>
            <a:cxnLst/>
            <a:rect l="l" t="t" r="r" b="b"/>
            <a:pathLst>
              <a:path w="182879" h="43179" extrusionOk="0">
                <a:moveTo>
                  <a:pt x="0" y="43179"/>
                </a:moveTo>
                <a:lnTo>
                  <a:pt x="182879" y="43179"/>
                </a:lnTo>
                <a:lnTo>
                  <a:pt x="182879" y="0"/>
                </a:lnTo>
                <a:lnTo>
                  <a:pt x="0" y="0"/>
                </a:lnTo>
                <a:lnTo>
                  <a:pt x="0" y="43179"/>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8" name="Google Shape;308;p12"/>
          <p:cNvSpPr/>
          <p:nvPr/>
        </p:nvSpPr>
        <p:spPr>
          <a:xfrm>
            <a:off x="6698742" y="3292602"/>
            <a:ext cx="44450" cy="228600"/>
          </a:xfrm>
          <a:custGeom>
            <a:avLst/>
            <a:gdLst/>
            <a:ahLst/>
            <a:cxnLst/>
            <a:rect l="l" t="t" r="r" b="b"/>
            <a:pathLst>
              <a:path w="44450" h="228600" extrusionOk="0">
                <a:moveTo>
                  <a:pt x="0" y="228600"/>
                </a:moveTo>
                <a:lnTo>
                  <a:pt x="44284" y="228600"/>
                </a:lnTo>
                <a:lnTo>
                  <a:pt x="44284" y="0"/>
                </a:lnTo>
                <a:lnTo>
                  <a:pt x="0" y="0"/>
                </a:lnTo>
                <a:lnTo>
                  <a:pt x="0" y="22860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9" name="Google Shape;309;p12"/>
          <p:cNvSpPr/>
          <p:nvPr/>
        </p:nvSpPr>
        <p:spPr>
          <a:xfrm>
            <a:off x="6983730" y="3289553"/>
            <a:ext cx="203835" cy="277495"/>
          </a:xfrm>
          <a:custGeom>
            <a:avLst/>
            <a:gdLst/>
            <a:ahLst/>
            <a:cxnLst/>
            <a:rect l="l" t="t" r="r" b="b"/>
            <a:pathLst>
              <a:path w="203834" h="277495" extrusionOk="0">
                <a:moveTo>
                  <a:pt x="27127" y="201091"/>
                </a:moveTo>
                <a:lnTo>
                  <a:pt x="0" y="235762"/>
                </a:lnTo>
                <a:lnTo>
                  <a:pt x="24107" y="253965"/>
                </a:lnTo>
                <a:lnTo>
                  <a:pt x="50439" y="266966"/>
                </a:lnTo>
                <a:lnTo>
                  <a:pt x="78679" y="274767"/>
                </a:lnTo>
                <a:lnTo>
                  <a:pt x="108508" y="277368"/>
                </a:lnTo>
                <a:lnTo>
                  <a:pt x="146232" y="272221"/>
                </a:lnTo>
                <a:lnTo>
                  <a:pt x="176326" y="256998"/>
                </a:lnTo>
                <a:lnTo>
                  <a:pt x="193266" y="235762"/>
                </a:lnTo>
                <a:lnTo>
                  <a:pt x="108508" y="235762"/>
                </a:lnTo>
                <a:lnTo>
                  <a:pt x="86256" y="233270"/>
                </a:lnTo>
                <a:lnTo>
                  <a:pt x="65274" y="226228"/>
                </a:lnTo>
                <a:lnTo>
                  <a:pt x="45565" y="215285"/>
                </a:lnTo>
                <a:lnTo>
                  <a:pt x="27127" y="201091"/>
                </a:lnTo>
                <a:close/>
              </a:path>
              <a:path w="203834" h="277495" extrusionOk="0">
                <a:moveTo>
                  <a:pt x="98336" y="0"/>
                </a:moveTo>
                <a:lnTo>
                  <a:pt x="63102" y="5634"/>
                </a:lnTo>
                <a:lnTo>
                  <a:pt x="35180" y="21669"/>
                </a:lnTo>
                <a:lnTo>
                  <a:pt x="16795" y="46805"/>
                </a:lnTo>
                <a:lnTo>
                  <a:pt x="10172" y="79743"/>
                </a:lnTo>
                <a:lnTo>
                  <a:pt x="15841" y="110730"/>
                </a:lnTo>
                <a:lnTo>
                  <a:pt x="32637" y="132616"/>
                </a:lnTo>
                <a:lnTo>
                  <a:pt x="60241" y="148001"/>
                </a:lnTo>
                <a:lnTo>
                  <a:pt x="98336" y="159486"/>
                </a:lnTo>
                <a:lnTo>
                  <a:pt x="127370" y="169400"/>
                </a:lnTo>
                <a:lnTo>
                  <a:pt x="144960" y="178989"/>
                </a:lnTo>
                <a:lnTo>
                  <a:pt x="153650" y="189227"/>
                </a:lnTo>
                <a:lnTo>
                  <a:pt x="155981" y="201091"/>
                </a:lnTo>
                <a:lnTo>
                  <a:pt x="152855" y="215285"/>
                </a:lnTo>
                <a:lnTo>
                  <a:pt x="143689" y="226228"/>
                </a:lnTo>
                <a:lnTo>
                  <a:pt x="128801" y="233270"/>
                </a:lnTo>
                <a:lnTo>
                  <a:pt x="108508" y="235762"/>
                </a:lnTo>
                <a:lnTo>
                  <a:pt x="193266" y="235762"/>
                </a:lnTo>
                <a:lnTo>
                  <a:pt x="196248" y="232024"/>
                </a:lnTo>
                <a:lnTo>
                  <a:pt x="203454" y="197624"/>
                </a:lnTo>
                <a:lnTo>
                  <a:pt x="197837" y="168100"/>
                </a:lnTo>
                <a:lnTo>
                  <a:pt x="181413" y="146051"/>
                </a:lnTo>
                <a:lnTo>
                  <a:pt x="154815" y="129853"/>
                </a:lnTo>
                <a:lnTo>
                  <a:pt x="118681" y="117881"/>
                </a:lnTo>
                <a:lnTo>
                  <a:pt x="87156" y="108455"/>
                </a:lnTo>
                <a:lnTo>
                  <a:pt x="67394" y="99679"/>
                </a:lnTo>
                <a:lnTo>
                  <a:pt x="57168" y="89602"/>
                </a:lnTo>
                <a:lnTo>
                  <a:pt x="54254" y="76276"/>
                </a:lnTo>
                <a:lnTo>
                  <a:pt x="54254" y="72809"/>
                </a:lnTo>
                <a:lnTo>
                  <a:pt x="57327" y="60620"/>
                </a:lnTo>
                <a:lnTo>
                  <a:pt x="66122" y="50706"/>
                </a:lnTo>
                <a:lnTo>
                  <a:pt x="80004" y="44043"/>
                </a:lnTo>
                <a:lnTo>
                  <a:pt x="98336" y="41605"/>
                </a:lnTo>
                <a:lnTo>
                  <a:pt x="191246" y="41605"/>
                </a:lnTo>
                <a:lnTo>
                  <a:pt x="196672" y="34671"/>
                </a:lnTo>
                <a:lnTo>
                  <a:pt x="175585" y="19014"/>
                </a:lnTo>
                <a:lnTo>
                  <a:pt x="152590" y="8234"/>
                </a:lnTo>
                <a:lnTo>
                  <a:pt x="127052" y="2004"/>
                </a:lnTo>
                <a:lnTo>
                  <a:pt x="98336" y="0"/>
                </a:lnTo>
                <a:close/>
              </a:path>
              <a:path w="203834" h="277495" extrusionOk="0">
                <a:moveTo>
                  <a:pt x="191246" y="41605"/>
                </a:moveTo>
                <a:lnTo>
                  <a:pt x="98336" y="41605"/>
                </a:lnTo>
                <a:lnTo>
                  <a:pt x="116138" y="43501"/>
                </a:lnTo>
                <a:lnTo>
                  <a:pt x="133940" y="48972"/>
                </a:lnTo>
                <a:lnTo>
                  <a:pt x="151742" y="57694"/>
                </a:lnTo>
                <a:lnTo>
                  <a:pt x="169545" y="69342"/>
                </a:lnTo>
                <a:lnTo>
                  <a:pt x="191246" y="41605"/>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0" name="Google Shape;310;p12"/>
          <p:cNvSpPr/>
          <p:nvPr/>
        </p:nvSpPr>
        <p:spPr>
          <a:xfrm>
            <a:off x="7337297" y="3292602"/>
            <a:ext cx="0" cy="271780"/>
          </a:xfrm>
          <a:custGeom>
            <a:avLst/>
            <a:gdLst/>
            <a:ahLst/>
            <a:cxnLst/>
            <a:rect l="l" t="t" r="r" b="b"/>
            <a:pathLst>
              <a:path w="120000" h="271779" extrusionOk="0">
                <a:moveTo>
                  <a:pt x="0" y="0"/>
                </a:moveTo>
                <a:lnTo>
                  <a:pt x="0" y="271272"/>
                </a:lnTo>
              </a:path>
            </a:pathLst>
          </a:custGeom>
          <a:noFill/>
          <a:ln w="472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1" name="Google Shape;311;p12"/>
          <p:cNvSpPr/>
          <p:nvPr/>
        </p:nvSpPr>
        <p:spPr>
          <a:xfrm>
            <a:off x="7487411" y="3289553"/>
            <a:ext cx="247015" cy="281305"/>
          </a:xfrm>
          <a:custGeom>
            <a:avLst/>
            <a:gdLst/>
            <a:ahLst/>
            <a:cxnLst/>
            <a:rect l="l" t="t" r="r" b="b"/>
            <a:pathLst>
              <a:path w="247015" h="281304" extrusionOk="0">
                <a:moveTo>
                  <a:pt x="135280" y="0"/>
                </a:moveTo>
                <a:lnTo>
                  <a:pt x="91340" y="7109"/>
                </a:lnTo>
                <a:lnTo>
                  <a:pt x="54057" y="26881"/>
                </a:lnTo>
                <a:lnTo>
                  <a:pt x="25215" y="56984"/>
                </a:lnTo>
                <a:lnTo>
                  <a:pt x="6601" y="95084"/>
                </a:lnTo>
                <a:lnTo>
                  <a:pt x="0" y="138849"/>
                </a:lnTo>
                <a:lnTo>
                  <a:pt x="6277" y="184311"/>
                </a:lnTo>
                <a:lnTo>
                  <a:pt x="24242" y="223441"/>
                </a:lnTo>
                <a:lnTo>
                  <a:pt x="52598" y="254073"/>
                </a:lnTo>
                <a:lnTo>
                  <a:pt x="90043" y="274040"/>
                </a:lnTo>
                <a:lnTo>
                  <a:pt x="135280" y="281177"/>
                </a:lnTo>
                <a:lnTo>
                  <a:pt x="168888" y="277543"/>
                </a:lnTo>
                <a:lnTo>
                  <a:pt x="198694" y="267725"/>
                </a:lnTo>
                <a:lnTo>
                  <a:pt x="224695" y="253349"/>
                </a:lnTo>
                <a:lnTo>
                  <a:pt x="246888" y="236042"/>
                </a:lnTo>
                <a:lnTo>
                  <a:pt x="138658" y="236042"/>
                </a:lnTo>
                <a:lnTo>
                  <a:pt x="101566" y="228665"/>
                </a:lnTo>
                <a:lnTo>
                  <a:pt x="72713" y="208272"/>
                </a:lnTo>
                <a:lnTo>
                  <a:pt x="54005" y="177465"/>
                </a:lnTo>
                <a:lnTo>
                  <a:pt x="47345" y="138849"/>
                </a:lnTo>
                <a:lnTo>
                  <a:pt x="53952" y="101695"/>
                </a:lnTo>
                <a:lnTo>
                  <a:pt x="72291" y="70726"/>
                </a:lnTo>
                <a:lnTo>
                  <a:pt x="100141" y="49520"/>
                </a:lnTo>
                <a:lnTo>
                  <a:pt x="135280" y="41655"/>
                </a:lnTo>
                <a:lnTo>
                  <a:pt x="231819" y="41655"/>
                </a:lnTo>
                <a:lnTo>
                  <a:pt x="236740" y="34709"/>
                </a:lnTo>
                <a:lnTo>
                  <a:pt x="216133" y="20498"/>
                </a:lnTo>
                <a:lnTo>
                  <a:pt x="193621" y="9544"/>
                </a:lnTo>
                <a:lnTo>
                  <a:pt x="167303" y="2494"/>
                </a:lnTo>
                <a:lnTo>
                  <a:pt x="135280" y="0"/>
                </a:lnTo>
                <a:close/>
              </a:path>
              <a:path w="247015" h="281304" extrusionOk="0">
                <a:moveTo>
                  <a:pt x="246888" y="124967"/>
                </a:moveTo>
                <a:lnTo>
                  <a:pt x="135280" y="124967"/>
                </a:lnTo>
                <a:lnTo>
                  <a:pt x="135280" y="166623"/>
                </a:lnTo>
                <a:lnTo>
                  <a:pt x="202920" y="166623"/>
                </a:lnTo>
                <a:lnTo>
                  <a:pt x="202920" y="215214"/>
                </a:lnTo>
                <a:lnTo>
                  <a:pt x="189077" y="224330"/>
                </a:lnTo>
                <a:lnTo>
                  <a:pt x="173328" y="230838"/>
                </a:lnTo>
                <a:lnTo>
                  <a:pt x="156309" y="234741"/>
                </a:lnTo>
                <a:lnTo>
                  <a:pt x="138658" y="236042"/>
                </a:lnTo>
                <a:lnTo>
                  <a:pt x="246888" y="236042"/>
                </a:lnTo>
                <a:lnTo>
                  <a:pt x="246888" y="124967"/>
                </a:lnTo>
                <a:close/>
              </a:path>
              <a:path w="247015" h="281304" extrusionOk="0">
                <a:moveTo>
                  <a:pt x="231819" y="41655"/>
                </a:moveTo>
                <a:lnTo>
                  <a:pt x="135280" y="41655"/>
                </a:lnTo>
                <a:lnTo>
                  <a:pt x="158320" y="44096"/>
                </a:lnTo>
                <a:lnTo>
                  <a:pt x="177557" y="50766"/>
                </a:lnTo>
                <a:lnTo>
                  <a:pt x="194257" y="60692"/>
                </a:lnTo>
                <a:lnTo>
                  <a:pt x="209689" y="72897"/>
                </a:lnTo>
                <a:lnTo>
                  <a:pt x="231819" y="41655"/>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2" name="Google Shape;312;p12"/>
          <p:cNvSpPr/>
          <p:nvPr/>
        </p:nvSpPr>
        <p:spPr>
          <a:xfrm>
            <a:off x="7863078" y="3448811"/>
            <a:ext cx="48895" cy="115570"/>
          </a:xfrm>
          <a:custGeom>
            <a:avLst/>
            <a:gdLst/>
            <a:ahLst/>
            <a:cxnLst/>
            <a:rect l="l" t="t" r="r" b="b"/>
            <a:pathLst>
              <a:path w="48895" h="115570" extrusionOk="0">
                <a:moveTo>
                  <a:pt x="0" y="115569"/>
                </a:moveTo>
                <a:lnTo>
                  <a:pt x="48793" y="115569"/>
                </a:lnTo>
                <a:lnTo>
                  <a:pt x="48793" y="0"/>
                </a:lnTo>
                <a:lnTo>
                  <a:pt x="0" y="0"/>
                </a:lnTo>
                <a:lnTo>
                  <a:pt x="0" y="115569"/>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3" name="Google Shape;313;p12"/>
          <p:cNvSpPr/>
          <p:nvPr/>
        </p:nvSpPr>
        <p:spPr>
          <a:xfrm>
            <a:off x="7863078" y="3406902"/>
            <a:ext cx="220979" cy="41910"/>
          </a:xfrm>
          <a:custGeom>
            <a:avLst/>
            <a:gdLst/>
            <a:ahLst/>
            <a:cxnLst/>
            <a:rect l="l" t="t" r="r" b="b"/>
            <a:pathLst>
              <a:path w="220979" h="41910" extrusionOk="0">
                <a:moveTo>
                  <a:pt x="0" y="41909"/>
                </a:moveTo>
                <a:lnTo>
                  <a:pt x="220979" y="41909"/>
                </a:lnTo>
                <a:lnTo>
                  <a:pt x="220979" y="0"/>
                </a:lnTo>
                <a:lnTo>
                  <a:pt x="0" y="0"/>
                </a:lnTo>
                <a:lnTo>
                  <a:pt x="0" y="41909"/>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4" name="Google Shape;314;p12"/>
          <p:cNvSpPr/>
          <p:nvPr/>
        </p:nvSpPr>
        <p:spPr>
          <a:xfrm>
            <a:off x="7863078" y="3292602"/>
            <a:ext cx="48895" cy="114300"/>
          </a:xfrm>
          <a:custGeom>
            <a:avLst/>
            <a:gdLst/>
            <a:ahLst/>
            <a:cxnLst/>
            <a:rect l="l" t="t" r="r" b="b"/>
            <a:pathLst>
              <a:path w="48895" h="114300" extrusionOk="0">
                <a:moveTo>
                  <a:pt x="0" y="114300"/>
                </a:moveTo>
                <a:lnTo>
                  <a:pt x="48793" y="114300"/>
                </a:lnTo>
                <a:lnTo>
                  <a:pt x="48793" y="0"/>
                </a:lnTo>
                <a:lnTo>
                  <a:pt x="0" y="0"/>
                </a:lnTo>
                <a:lnTo>
                  <a:pt x="0" y="11430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5" name="Google Shape;315;p12"/>
          <p:cNvSpPr/>
          <p:nvPr/>
        </p:nvSpPr>
        <p:spPr>
          <a:xfrm>
            <a:off x="8036699" y="3449269"/>
            <a:ext cx="47625" cy="114935"/>
          </a:xfrm>
          <a:custGeom>
            <a:avLst/>
            <a:gdLst/>
            <a:ahLst/>
            <a:cxnLst/>
            <a:rect l="l" t="t" r="r" b="b"/>
            <a:pathLst>
              <a:path w="47625" h="114935" extrusionOk="0">
                <a:moveTo>
                  <a:pt x="0" y="114604"/>
                </a:moveTo>
                <a:lnTo>
                  <a:pt x="47358" y="114604"/>
                </a:lnTo>
                <a:lnTo>
                  <a:pt x="47358" y="0"/>
                </a:lnTo>
                <a:lnTo>
                  <a:pt x="0" y="0"/>
                </a:lnTo>
                <a:lnTo>
                  <a:pt x="0" y="114604"/>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6" name="Google Shape;316;p12"/>
          <p:cNvSpPr/>
          <p:nvPr/>
        </p:nvSpPr>
        <p:spPr>
          <a:xfrm>
            <a:off x="8036699" y="3292602"/>
            <a:ext cx="47625" cy="114935"/>
          </a:xfrm>
          <a:custGeom>
            <a:avLst/>
            <a:gdLst/>
            <a:ahLst/>
            <a:cxnLst/>
            <a:rect l="l" t="t" r="r" b="b"/>
            <a:pathLst>
              <a:path w="47625" h="114935" extrusionOk="0">
                <a:moveTo>
                  <a:pt x="0" y="114604"/>
                </a:moveTo>
                <a:lnTo>
                  <a:pt x="47358" y="114604"/>
                </a:lnTo>
                <a:lnTo>
                  <a:pt x="47358" y="0"/>
                </a:lnTo>
                <a:lnTo>
                  <a:pt x="0" y="0"/>
                </a:lnTo>
                <a:lnTo>
                  <a:pt x="0" y="114604"/>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7" name="Google Shape;317;p12"/>
          <p:cNvSpPr/>
          <p:nvPr/>
        </p:nvSpPr>
        <p:spPr>
          <a:xfrm>
            <a:off x="7863078" y="3448811"/>
            <a:ext cx="48895" cy="115570"/>
          </a:xfrm>
          <a:custGeom>
            <a:avLst/>
            <a:gdLst/>
            <a:ahLst/>
            <a:cxnLst/>
            <a:rect l="l" t="t" r="r" b="b"/>
            <a:pathLst>
              <a:path w="48895" h="115570" extrusionOk="0">
                <a:moveTo>
                  <a:pt x="0" y="115569"/>
                </a:moveTo>
                <a:lnTo>
                  <a:pt x="48793" y="115569"/>
                </a:lnTo>
                <a:lnTo>
                  <a:pt x="48793" y="0"/>
                </a:lnTo>
                <a:lnTo>
                  <a:pt x="0" y="0"/>
                </a:lnTo>
                <a:lnTo>
                  <a:pt x="0" y="115569"/>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8" name="Google Shape;318;p12"/>
          <p:cNvSpPr/>
          <p:nvPr/>
        </p:nvSpPr>
        <p:spPr>
          <a:xfrm>
            <a:off x="7863078" y="3406902"/>
            <a:ext cx="220979" cy="41910"/>
          </a:xfrm>
          <a:custGeom>
            <a:avLst/>
            <a:gdLst/>
            <a:ahLst/>
            <a:cxnLst/>
            <a:rect l="l" t="t" r="r" b="b"/>
            <a:pathLst>
              <a:path w="220979" h="41910" extrusionOk="0">
                <a:moveTo>
                  <a:pt x="0" y="41909"/>
                </a:moveTo>
                <a:lnTo>
                  <a:pt x="220979" y="41909"/>
                </a:lnTo>
                <a:lnTo>
                  <a:pt x="220979" y="0"/>
                </a:lnTo>
                <a:lnTo>
                  <a:pt x="0" y="0"/>
                </a:lnTo>
                <a:lnTo>
                  <a:pt x="0" y="41909"/>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9" name="Google Shape;319;p12"/>
          <p:cNvSpPr/>
          <p:nvPr/>
        </p:nvSpPr>
        <p:spPr>
          <a:xfrm>
            <a:off x="7863078" y="3292602"/>
            <a:ext cx="48895" cy="114300"/>
          </a:xfrm>
          <a:custGeom>
            <a:avLst/>
            <a:gdLst/>
            <a:ahLst/>
            <a:cxnLst/>
            <a:rect l="l" t="t" r="r" b="b"/>
            <a:pathLst>
              <a:path w="48895" h="114300" extrusionOk="0">
                <a:moveTo>
                  <a:pt x="0" y="114300"/>
                </a:moveTo>
                <a:lnTo>
                  <a:pt x="48793" y="114300"/>
                </a:lnTo>
                <a:lnTo>
                  <a:pt x="48793" y="0"/>
                </a:lnTo>
                <a:lnTo>
                  <a:pt x="0" y="0"/>
                </a:lnTo>
                <a:lnTo>
                  <a:pt x="0" y="11430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0" name="Google Shape;320;p12"/>
          <p:cNvSpPr/>
          <p:nvPr/>
        </p:nvSpPr>
        <p:spPr>
          <a:xfrm>
            <a:off x="8036699" y="3449269"/>
            <a:ext cx="47625" cy="114935"/>
          </a:xfrm>
          <a:custGeom>
            <a:avLst/>
            <a:gdLst/>
            <a:ahLst/>
            <a:cxnLst/>
            <a:rect l="l" t="t" r="r" b="b"/>
            <a:pathLst>
              <a:path w="47625" h="114935" extrusionOk="0">
                <a:moveTo>
                  <a:pt x="0" y="114604"/>
                </a:moveTo>
                <a:lnTo>
                  <a:pt x="47358" y="114604"/>
                </a:lnTo>
                <a:lnTo>
                  <a:pt x="47358" y="0"/>
                </a:lnTo>
                <a:lnTo>
                  <a:pt x="0" y="0"/>
                </a:lnTo>
                <a:lnTo>
                  <a:pt x="0" y="114604"/>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1" name="Google Shape;321;p12"/>
          <p:cNvSpPr/>
          <p:nvPr/>
        </p:nvSpPr>
        <p:spPr>
          <a:xfrm>
            <a:off x="8036699" y="3292602"/>
            <a:ext cx="47625" cy="114935"/>
          </a:xfrm>
          <a:custGeom>
            <a:avLst/>
            <a:gdLst/>
            <a:ahLst/>
            <a:cxnLst/>
            <a:rect l="l" t="t" r="r" b="b"/>
            <a:pathLst>
              <a:path w="47625" h="114935" extrusionOk="0">
                <a:moveTo>
                  <a:pt x="0" y="114604"/>
                </a:moveTo>
                <a:lnTo>
                  <a:pt x="47358" y="114604"/>
                </a:lnTo>
                <a:lnTo>
                  <a:pt x="47358" y="0"/>
                </a:lnTo>
                <a:lnTo>
                  <a:pt x="0" y="0"/>
                </a:lnTo>
                <a:lnTo>
                  <a:pt x="0" y="114604"/>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2" name="Google Shape;322;p12"/>
          <p:cNvSpPr/>
          <p:nvPr/>
        </p:nvSpPr>
        <p:spPr>
          <a:xfrm>
            <a:off x="8285124" y="3339020"/>
            <a:ext cx="47625" cy="225425"/>
          </a:xfrm>
          <a:custGeom>
            <a:avLst/>
            <a:gdLst/>
            <a:ahLst/>
            <a:cxnLst/>
            <a:rect l="l" t="t" r="r" b="b"/>
            <a:pathLst>
              <a:path w="47625" h="225425" extrusionOk="0">
                <a:moveTo>
                  <a:pt x="0" y="224853"/>
                </a:moveTo>
                <a:lnTo>
                  <a:pt x="47256" y="224853"/>
                </a:lnTo>
                <a:lnTo>
                  <a:pt x="47256" y="0"/>
                </a:lnTo>
                <a:lnTo>
                  <a:pt x="0" y="0"/>
                </a:lnTo>
                <a:lnTo>
                  <a:pt x="0" y="224853"/>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3" name="Google Shape;323;p12"/>
          <p:cNvSpPr/>
          <p:nvPr/>
        </p:nvSpPr>
        <p:spPr>
          <a:xfrm>
            <a:off x="8200643" y="3292602"/>
            <a:ext cx="213360" cy="46990"/>
          </a:xfrm>
          <a:custGeom>
            <a:avLst/>
            <a:gdLst/>
            <a:ahLst/>
            <a:cxnLst/>
            <a:rect l="l" t="t" r="r" b="b"/>
            <a:pathLst>
              <a:path w="213359" h="46989" extrusionOk="0">
                <a:moveTo>
                  <a:pt x="0" y="46418"/>
                </a:moveTo>
                <a:lnTo>
                  <a:pt x="213359" y="46418"/>
                </a:lnTo>
                <a:lnTo>
                  <a:pt x="213359" y="0"/>
                </a:lnTo>
                <a:lnTo>
                  <a:pt x="0" y="0"/>
                </a:lnTo>
                <a:lnTo>
                  <a:pt x="0" y="46418"/>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4" name="Google Shape;324;p12"/>
          <p:cNvSpPr/>
          <p:nvPr/>
        </p:nvSpPr>
        <p:spPr>
          <a:xfrm>
            <a:off x="8285124" y="3339020"/>
            <a:ext cx="47625" cy="225425"/>
          </a:xfrm>
          <a:custGeom>
            <a:avLst/>
            <a:gdLst/>
            <a:ahLst/>
            <a:cxnLst/>
            <a:rect l="l" t="t" r="r" b="b"/>
            <a:pathLst>
              <a:path w="47625" h="225425" extrusionOk="0">
                <a:moveTo>
                  <a:pt x="0" y="224853"/>
                </a:moveTo>
                <a:lnTo>
                  <a:pt x="47256" y="224853"/>
                </a:lnTo>
                <a:lnTo>
                  <a:pt x="47256" y="0"/>
                </a:lnTo>
                <a:lnTo>
                  <a:pt x="0" y="0"/>
                </a:lnTo>
                <a:lnTo>
                  <a:pt x="0" y="224853"/>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5" name="Google Shape;325;p12"/>
          <p:cNvSpPr/>
          <p:nvPr/>
        </p:nvSpPr>
        <p:spPr>
          <a:xfrm>
            <a:off x="8200643" y="3292602"/>
            <a:ext cx="213360" cy="46990"/>
          </a:xfrm>
          <a:custGeom>
            <a:avLst/>
            <a:gdLst/>
            <a:ahLst/>
            <a:cxnLst/>
            <a:rect l="l" t="t" r="r" b="b"/>
            <a:pathLst>
              <a:path w="213359" h="46989" extrusionOk="0">
                <a:moveTo>
                  <a:pt x="0" y="46418"/>
                </a:moveTo>
                <a:lnTo>
                  <a:pt x="213359" y="46418"/>
                </a:lnTo>
                <a:lnTo>
                  <a:pt x="213359" y="0"/>
                </a:lnTo>
                <a:lnTo>
                  <a:pt x="0" y="0"/>
                </a:lnTo>
                <a:lnTo>
                  <a:pt x="0" y="46418"/>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6" name="Google Shape;326;p12"/>
          <p:cNvSpPr/>
          <p:nvPr/>
        </p:nvSpPr>
        <p:spPr>
          <a:xfrm>
            <a:off x="0" y="-152399"/>
            <a:ext cx="12188952" cy="703021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7" name="Google Shape;327;p12"/>
          <p:cNvSpPr txBox="1"/>
          <p:nvPr/>
        </p:nvSpPr>
        <p:spPr>
          <a:xfrm>
            <a:off x="1774086" y="1581129"/>
            <a:ext cx="3713402" cy="936154"/>
          </a:xfrm>
          <a:prstGeom prst="rect">
            <a:avLst/>
          </a:prstGeom>
          <a:noFill/>
          <a:ln>
            <a:noFill/>
          </a:ln>
        </p:spPr>
        <p:txBody>
          <a:bodyPr spcFirstLastPara="1" wrap="square" lIns="0" tIns="12700" rIns="0" bIns="0" anchor="t" anchorCtr="0">
            <a:spAutoFit/>
          </a:bodyPr>
          <a:lstStyle/>
          <a:p>
            <a:pPr marL="12700" marR="0" lvl="0" indent="0" algn="l" rtl="0">
              <a:spcBef>
                <a:spcPts val="0"/>
              </a:spcBef>
              <a:spcAft>
                <a:spcPts val="0"/>
              </a:spcAft>
              <a:buNone/>
            </a:pPr>
            <a:r>
              <a:rPr lang="en-IE" sz="6000" b="1" dirty="0">
                <a:solidFill>
                  <a:srgbClr val="FF85F4"/>
                </a:solidFill>
                <a:latin typeface="Trebuchet MS"/>
                <a:ea typeface="Trebuchet MS"/>
                <a:cs typeface="Trebuchet MS"/>
                <a:sym typeface="Trebuchet MS"/>
              </a:rPr>
              <a:t>Questions</a:t>
            </a:r>
            <a:endParaRPr sz="6000" dirty="0">
              <a:solidFill>
                <a:srgbClr val="FF85F4"/>
              </a:solidFill>
              <a:latin typeface="Trebuchet MS"/>
              <a:ea typeface="Trebuchet MS"/>
              <a:cs typeface="Trebuchet MS"/>
              <a:sym typeface="Trebuchet MS"/>
            </a:endParaRPr>
          </a:p>
        </p:txBody>
      </p:sp>
      <p:sp>
        <p:nvSpPr>
          <p:cNvPr id="328" name="Google Shape;328;p12"/>
          <p:cNvSpPr/>
          <p:nvPr/>
        </p:nvSpPr>
        <p:spPr>
          <a:xfrm>
            <a:off x="1708478" y="2540748"/>
            <a:ext cx="4326451" cy="762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9" name="Google Shape;1549;p211" descr="CTF_Display_AbstractIdeas_BL_Question Person.png">
            <a:extLst>
              <a:ext uri="{FF2B5EF4-FFF2-40B4-BE49-F238E27FC236}">
                <a16:creationId xmlns:a16="http://schemas.microsoft.com/office/drawing/2014/main" id="{B48B69CE-F32A-B048-A8D4-3E081F9779AF}"/>
              </a:ext>
            </a:extLst>
          </p:cNvPr>
          <p:cNvPicPr preferRelativeResize="0"/>
          <p:nvPr/>
        </p:nvPicPr>
        <p:blipFill rotWithShape="1">
          <a:blip r:embed="rId7">
            <a:alphaModFix/>
          </a:blip>
          <a:srcRect/>
          <a:stretch/>
        </p:blipFill>
        <p:spPr>
          <a:xfrm>
            <a:off x="5225287" y="1446998"/>
            <a:ext cx="1017555" cy="1017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2"/>
          <p:cNvSpPr/>
          <p:nvPr/>
        </p:nvSpPr>
        <p:spPr>
          <a:xfrm>
            <a:off x="1290066" y="6493002"/>
            <a:ext cx="13970" cy="77470"/>
          </a:xfrm>
          <a:custGeom>
            <a:avLst/>
            <a:gdLst/>
            <a:ahLst/>
            <a:cxnLst/>
            <a:rect l="l" t="t" r="r" b="b"/>
            <a:pathLst>
              <a:path w="13969" h="77470" extrusionOk="0">
                <a:moveTo>
                  <a:pt x="0" y="0"/>
                </a:moveTo>
                <a:lnTo>
                  <a:pt x="13715" y="0"/>
                </a:lnTo>
                <a:lnTo>
                  <a:pt x="13715" y="76962"/>
                </a:lnTo>
                <a:lnTo>
                  <a:pt x="0" y="76962"/>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 name="Google Shape;89;p2"/>
          <p:cNvSpPr/>
          <p:nvPr/>
        </p:nvSpPr>
        <p:spPr>
          <a:xfrm>
            <a:off x="1339596" y="6492241"/>
            <a:ext cx="70865" cy="800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 name="Google Shape;90;p2"/>
          <p:cNvSpPr/>
          <p:nvPr/>
        </p:nvSpPr>
        <p:spPr>
          <a:xfrm>
            <a:off x="1447038" y="6493002"/>
            <a:ext cx="64008" cy="7696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 name="Google Shape;91;p2"/>
          <p:cNvSpPr/>
          <p:nvPr/>
        </p:nvSpPr>
        <p:spPr>
          <a:xfrm>
            <a:off x="1543811" y="6493002"/>
            <a:ext cx="62230" cy="77470"/>
          </a:xfrm>
          <a:custGeom>
            <a:avLst/>
            <a:gdLst/>
            <a:ahLst/>
            <a:cxnLst/>
            <a:rect l="l" t="t" r="r" b="b"/>
            <a:pathLst>
              <a:path w="62230" h="77470" extrusionOk="0">
                <a:moveTo>
                  <a:pt x="38112" y="13169"/>
                </a:moveTo>
                <a:lnTo>
                  <a:pt x="24434" y="13169"/>
                </a:lnTo>
                <a:lnTo>
                  <a:pt x="24434" y="76962"/>
                </a:lnTo>
                <a:lnTo>
                  <a:pt x="38112" y="76962"/>
                </a:lnTo>
                <a:lnTo>
                  <a:pt x="38112" y="13169"/>
                </a:lnTo>
                <a:close/>
              </a:path>
              <a:path w="62230" h="77470" extrusionOk="0">
                <a:moveTo>
                  <a:pt x="61722" y="0"/>
                </a:moveTo>
                <a:lnTo>
                  <a:pt x="0" y="0"/>
                </a:lnTo>
                <a:lnTo>
                  <a:pt x="0" y="13169"/>
                </a:lnTo>
                <a:lnTo>
                  <a:pt x="61722" y="13169"/>
                </a:lnTo>
                <a:lnTo>
                  <a:pt x="61722"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 name="Google Shape;92;p2"/>
          <p:cNvSpPr/>
          <p:nvPr/>
        </p:nvSpPr>
        <p:spPr>
          <a:xfrm>
            <a:off x="1543811" y="6493002"/>
            <a:ext cx="62230" cy="77470"/>
          </a:xfrm>
          <a:custGeom>
            <a:avLst/>
            <a:gdLst/>
            <a:ahLst/>
            <a:cxnLst/>
            <a:rect l="l" t="t" r="r" b="b"/>
            <a:pathLst>
              <a:path w="62230" h="77470" extrusionOk="0">
                <a:moveTo>
                  <a:pt x="38112" y="13169"/>
                </a:moveTo>
                <a:lnTo>
                  <a:pt x="24434" y="13169"/>
                </a:lnTo>
                <a:lnTo>
                  <a:pt x="24434" y="76962"/>
                </a:lnTo>
                <a:lnTo>
                  <a:pt x="38112" y="76962"/>
                </a:lnTo>
                <a:lnTo>
                  <a:pt x="38112" y="13169"/>
                </a:lnTo>
                <a:close/>
              </a:path>
              <a:path w="62230" h="77470" extrusionOk="0">
                <a:moveTo>
                  <a:pt x="61722" y="0"/>
                </a:moveTo>
                <a:lnTo>
                  <a:pt x="0" y="0"/>
                </a:lnTo>
                <a:lnTo>
                  <a:pt x="0" y="13169"/>
                </a:lnTo>
                <a:lnTo>
                  <a:pt x="61722" y="13169"/>
                </a:lnTo>
                <a:lnTo>
                  <a:pt x="61722"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 name="Google Shape;93;p2"/>
          <p:cNvSpPr/>
          <p:nvPr/>
        </p:nvSpPr>
        <p:spPr>
          <a:xfrm>
            <a:off x="-2" y="3214"/>
            <a:ext cx="12188952" cy="6857999"/>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342900" marR="0" lvl="0" indent="-22860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sp>
        <p:nvSpPr>
          <p:cNvPr id="94" name="Google Shape;94;p2"/>
          <p:cNvSpPr/>
          <p:nvPr/>
        </p:nvSpPr>
        <p:spPr>
          <a:xfrm>
            <a:off x="5751165" y="6680454"/>
            <a:ext cx="6012942" cy="177545"/>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 name="Google Shape;95;p2"/>
          <p:cNvSpPr/>
          <p:nvPr/>
        </p:nvSpPr>
        <p:spPr>
          <a:xfrm>
            <a:off x="11699747" y="6370320"/>
            <a:ext cx="489203" cy="48768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 name="Google Shape;96;p2"/>
          <p:cNvSpPr/>
          <p:nvPr/>
        </p:nvSpPr>
        <p:spPr>
          <a:xfrm>
            <a:off x="219456" y="6400800"/>
            <a:ext cx="1163574" cy="254508"/>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 name="Google Shape;97;p2"/>
          <p:cNvSpPr txBox="1"/>
          <p:nvPr/>
        </p:nvSpPr>
        <p:spPr>
          <a:xfrm>
            <a:off x="11902096" y="6563931"/>
            <a:ext cx="115570" cy="153035"/>
          </a:xfrm>
          <a:prstGeom prst="rect">
            <a:avLst/>
          </a:prstGeom>
          <a:noFill/>
          <a:ln>
            <a:noFill/>
          </a:ln>
        </p:spPr>
        <p:txBody>
          <a:bodyPr spcFirstLastPara="1" wrap="square" lIns="0" tIns="0" rIns="0" bIns="0" anchor="t" anchorCtr="0">
            <a:spAutoFit/>
          </a:bodyPr>
          <a:lstStyle/>
          <a:p>
            <a:pPr marL="25400" marR="0" lvl="0" indent="0" algn="l" rtl="0">
              <a:lnSpc>
                <a:spcPct val="104999"/>
              </a:lnSpc>
              <a:spcBef>
                <a:spcPts val="0"/>
              </a:spcBef>
              <a:spcAft>
                <a:spcPts val="0"/>
              </a:spcAft>
              <a:buNone/>
            </a:pPr>
            <a:fld id="{00000000-1234-1234-1234-123412341234}" type="slidenum">
              <a:rPr lang="en-IE" sz="1000">
                <a:solidFill>
                  <a:srgbClr val="FFFFFF"/>
                </a:solidFill>
                <a:latin typeface="Arial"/>
                <a:ea typeface="Arial"/>
                <a:cs typeface="Arial"/>
                <a:sym typeface="Arial"/>
              </a:rPr>
              <a:t>2</a:t>
            </a:fld>
            <a:endParaRPr sz="1000">
              <a:solidFill>
                <a:schemeClr val="dk1"/>
              </a:solidFill>
              <a:latin typeface="Arial"/>
              <a:ea typeface="Arial"/>
              <a:cs typeface="Arial"/>
              <a:sym typeface="Arial"/>
            </a:endParaRPr>
          </a:p>
        </p:txBody>
      </p:sp>
      <p:pic>
        <p:nvPicPr>
          <p:cNvPr id="98" name="Google Shape;98;p2"/>
          <p:cNvPicPr preferRelativeResize="0"/>
          <p:nvPr/>
        </p:nvPicPr>
        <p:blipFill rotWithShape="1">
          <a:blip r:embed="rId9">
            <a:alphaModFix/>
          </a:blip>
          <a:srcRect l="27344" r="27343"/>
          <a:stretch/>
        </p:blipFill>
        <p:spPr>
          <a:xfrm>
            <a:off x="3048" y="30866"/>
            <a:ext cx="4648199" cy="6858000"/>
          </a:xfrm>
          <a:custGeom>
            <a:avLst/>
            <a:gdLst/>
            <a:ahLst/>
            <a:cxnLst/>
            <a:rect l="l" t="t" r="r" b="b"/>
            <a:pathLst>
              <a:path w="4648199" h="6858000" extrusionOk="0">
                <a:moveTo>
                  <a:pt x="0" y="0"/>
                </a:moveTo>
                <a:lnTo>
                  <a:pt x="3551151" y="0"/>
                </a:lnTo>
                <a:lnTo>
                  <a:pt x="3630865" y="107758"/>
                </a:lnTo>
                <a:cubicBezTo>
                  <a:pt x="4252788" y="995931"/>
                  <a:pt x="4648199" y="2106551"/>
                  <a:pt x="4648199" y="3428964"/>
                </a:cubicBezTo>
                <a:cubicBezTo>
                  <a:pt x="4648199" y="4751377"/>
                  <a:pt x="4261451" y="5864580"/>
                  <a:pt x="3647920" y="6755256"/>
                </a:cubicBezTo>
                <a:lnTo>
                  <a:pt x="3573116" y="6858000"/>
                </a:lnTo>
                <a:lnTo>
                  <a:pt x="0" y="6858000"/>
                </a:lnTo>
                <a:close/>
              </a:path>
            </a:pathLst>
          </a:custGeom>
          <a:noFill/>
          <a:ln>
            <a:noFill/>
          </a:ln>
        </p:spPr>
      </p:pic>
      <p:sp>
        <p:nvSpPr>
          <p:cNvPr id="99" name="Google Shape;99;p2"/>
          <p:cNvSpPr txBox="1">
            <a:spLocks noGrp="1"/>
          </p:cNvSpPr>
          <p:nvPr>
            <p:ph type="title"/>
          </p:nvPr>
        </p:nvSpPr>
        <p:spPr>
          <a:xfrm>
            <a:off x="5737096" y="575817"/>
            <a:ext cx="3711703" cy="55399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E" sz="3600" b="1" i="0" u="none" strike="noStrike" cap="none">
                <a:solidFill>
                  <a:schemeClr val="lt1"/>
                </a:solidFill>
                <a:latin typeface="Calibri"/>
                <a:ea typeface="Calibri"/>
                <a:cs typeface="Calibri"/>
                <a:sym typeface="Calibri"/>
              </a:rPr>
              <a:t>Agenda</a:t>
            </a:r>
            <a:endParaRPr/>
          </a:p>
        </p:txBody>
      </p:sp>
      <p:sp>
        <p:nvSpPr>
          <p:cNvPr id="100" name="Google Shape;100;p2"/>
          <p:cNvSpPr txBox="1"/>
          <p:nvPr/>
        </p:nvSpPr>
        <p:spPr>
          <a:xfrm>
            <a:off x="5867400" y="1752600"/>
            <a:ext cx="5638800" cy="3108503"/>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2800"/>
              <a:buFont typeface="Arial"/>
              <a:buChar char="•"/>
            </a:pPr>
            <a:r>
              <a:rPr lang="en-IE" sz="2800" dirty="0">
                <a:solidFill>
                  <a:schemeClr val="lt1"/>
                </a:solidFill>
                <a:latin typeface="Calibri"/>
                <a:ea typeface="Calibri"/>
                <a:cs typeface="Calibri"/>
                <a:sym typeface="Calibri"/>
              </a:rPr>
              <a:t>Introduction</a:t>
            </a:r>
            <a:endParaRPr dirty="0"/>
          </a:p>
          <a:p>
            <a:pPr marL="342900" marR="0" lvl="0" indent="-342900" algn="l" rtl="0">
              <a:spcBef>
                <a:spcPts val="0"/>
              </a:spcBef>
              <a:spcAft>
                <a:spcPts val="0"/>
              </a:spcAft>
              <a:buClr>
                <a:schemeClr val="lt1"/>
              </a:buClr>
              <a:buSzPts val="2800"/>
              <a:buFont typeface="Arial"/>
              <a:buChar char="•"/>
            </a:pPr>
            <a:r>
              <a:rPr lang="en-IE" sz="2800" dirty="0">
                <a:solidFill>
                  <a:schemeClr val="lt1"/>
                </a:solidFill>
                <a:latin typeface="Calibri"/>
                <a:ea typeface="Calibri"/>
                <a:cs typeface="Calibri"/>
                <a:sym typeface="Calibri"/>
              </a:rPr>
              <a:t>Business Case </a:t>
            </a:r>
          </a:p>
          <a:p>
            <a:pPr marL="342900" marR="0" lvl="0" indent="-342900" algn="l" rtl="0">
              <a:spcBef>
                <a:spcPts val="0"/>
              </a:spcBef>
              <a:spcAft>
                <a:spcPts val="0"/>
              </a:spcAft>
              <a:buClr>
                <a:schemeClr val="lt1"/>
              </a:buClr>
              <a:buSzPts val="2800"/>
              <a:buFont typeface="Arial"/>
              <a:buChar char="•"/>
            </a:pPr>
            <a:r>
              <a:rPr lang="en-IE" sz="2800" dirty="0">
                <a:solidFill>
                  <a:schemeClr val="lt1"/>
                </a:solidFill>
                <a:latin typeface="Calibri"/>
                <a:ea typeface="Calibri"/>
                <a:cs typeface="Calibri"/>
                <a:sym typeface="Calibri"/>
              </a:rPr>
              <a:t>Value Proposition</a:t>
            </a:r>
            <a:endParaRPr dirty="0"/>
          </a:p>
          <a:p>
            <a:pPr marL="342900" marR="0" lvl="0" indent="-342900" algn="l" rtl="0">
              <a:spcBef>
                <a:spcPts val="0"/>
              </a:spcBef>
              <a:spcAft>
                <a:spcPts val="0"/>
              </a:spcAft>
              <a:buClr>
                <a:schemeClr val="lt1"/>
              </a:buClr>
              <a:buSzPts val="2800"/>
              <a:buFont typeface="Arial"/>
              <a:buChar char="•"/>
            </a:pPr>
            <a:r>
              <a:rPr lang="en-IE" sz="2800" dirty="0">
                <a:solidFill>
                  <a:schemeClr val="lt1"/>
                </a:solidFill>
                <a:latin typeface="Calibri"/>
                <a:ea typeface="Calibri"/>
                <a:cs typeface="Calibri"/>
                <a:sym typeface="Calibri"/>
              </a:rPr>
              <a:t>Analytics Approach</a:t>
            </a:r>
            <a:endParaRPr dirty="0"/>
          </a:p>
          <a:p>
            <a:pPr marL="342900" marR="0" lvl="0" indent="-342900" algn="l" rtl="0">
              <a:spcBef>
                <a:spcPts val="0"/>
              </a:spcBef>
              <a:spcAft>
                <a:spcPts val="0"/>
              </a:spcAft>
              <a:buClr>
                <a:schemeClr val="lt1"/>
              </a:buClr>
              <a:buSzPts val="2800"/>
              <a:buFont typeface="Arial"/>
              <a:buChar char="•"/>
            </a:pPr>
            <a:r>
              <a:rPr lang="en-IE" sz="2800" dirty="0">
                <a:solidFill>
                  <a:schemeClr val="lt1"/>
                </a:solidFill>
                <a:latin typeface="Calibri"/>
                <a:ea typeface="Calibri"/>
                <a:cs typeface="Calibri"/>
                <a:sym typeface="Calibri"/>
              </a:rPr>
              <a:t>Data Pipeline</a:t>
            </a:r>
          </a:p>
          <a:p>
            <a:pPr marL="342900" marR="0" lvl="0" indent="-342900" algn="l" rtl="0">
              <a:spcBef>
                <a:spcPts val="0"/>
              </a:spcBef>
              <a:spcAft>
                <a:spcPts val="0"/>
              </a:spcAft>
              <a:buClr>
                <a:schemeClr val="lt1"/>
              </a:buClr>
              <a:buSzPts val="2800"/>
              <a:buFont typeface="Arial"/>
              <a:buChar char="•"/>
            </a:pPr>
            <a:r>
              <a:rPr lang="en-IE" sz="2800" dirty="0">
                <a:solidFill>
                  <a:schemeClr val="lt1"/>
                </a:solidFill>
                <a:latin typeface="Calibri"/>
                <a:ea typeface="Calibri"/>
                <a:cs typeface="Calibri"/>
                <a:sym typeface="Calibri"/>
              </a:rPr>
              <a:t>Implementation</a:t>
            </a:r>
            <a:endParaRPr dirty="0"/>
          </a:p>
          <a:p>
            <a:pPr marL="342900" marR="0" lvl="0" indent="-342900" algn="l" rtl="0">
              <a:spcBef>
                <a:spcPts val="0"/>
              </a:spcBef>
              <a:spcAft>
                <a:spcPts val="0"/>
              </a:spcAft>
              <a:buClr>
                <a:schemeClr val="lt1"/>
              </a:buClr>
              <a:buSzPts val="2800"/>
              <a:buFont typeface="Arial"/>
              <a:buChar char="•"/>
            </a:pPr>
            <a:r>
              <a:rPr lang="en-IE" sz="2800" dirty="0">
                <a:solidFill>
                  <a:schemeClr val="lt1"/>
                </a:solidFill>
                <a:latin typeface="Calibri"/>
                <a:ea typeface="Calibri"/>
                <a:cs typeface="Calibri"/>
                <a:sym typeface="Calibri"/>
              </a:rPr>
              <a:t>Results and Recommendations</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p:nvPr/>
        </p:nvSpPr>
        <p:spPr>
          <a:xfrm rot="10800000">
            <a:off x="21336" y="403196"/>
            <a:ext cx="12170664" cy="643135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08" name="Google Shape;108;p3"/>
          <p:cNvSpPr txBox="1"/>
          <p:nvPr/>
        </p:nvSpPr>
        <p:spPr>
          <a:xfrm>
            <a:off x="533400" y="403197"/>
            <a:ext cx="4876800"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E" sz="3000" b="1">
                <a:solidFill>
                  <a:schemeClr val="lt1"/>
                </a:solidFill>
                <a:latin typeface="Calibri"/>
                <a:ea typeface="Calibri"/>
                <a:cs typeface="Calibri"/>
                <a:sym typeface="Calibri"/>
              </a:rPr>
              <a:t>Predictive Maintenance</a:t>
            </a:r>
            <a:endParaRPr/>
          </a:p>
          <a:p>
            <a:pPr marL="0" marR="0" lvl="0" indent="0" algn="ctr" rtl="0">
              <a:spcBef>
                <a:spcPts val="0"/>
              </a:spcBef>
              <a:spcAft>
                <a:spcPts val="0"/>
              </a:spcAft>
              <a:buNone/>
            </a:pPr>
            <a:endParaRPr sz="3000" b="1">
              <a:solidFill>
                <a:schemeClr val="lt1"/>
              </a:solidFill>
              <a:latin typeface="Calibri"/>
              <a:ea typeface="Calibri"/>
              <a:cs typeface="Calibri"/>
              <a:sym typeface="Calibri"/>
            </a:endParaRPr>
          </a:p>
        </p:txBody>
      </p:sp>
      <p:pic>
        <p:nvPicPr>
          <p:cNvPr id="109" name="Google Shape;109;p3" descr="Lightbulb and gear"/>
          <p:cNvPicPr preferRelativeResize="0"/>
          <p:nvPr/>
        </p:nvPicPr>
        <p:blipFill rotWithShape="1">
          <a:blip r:embed="rId4">
            <a:alphaModFix/>
          </a:blip>
          <a:srcRect/>
          <a:stretch/>
        </p:blipFill>
        <p:spPr>
          <a:xfrm>
            <a:off x="6615484" y="1983708"/>
            <a:ext cx="1368000" cy="1368000"/>
          </a:xfrm>
          <a:prstGeom prst="rect">
            <a:avLst/>
          </a:prstGeom>
          <a:noFill/>
          <a:ln>
            <a:noFill/>
          </a:ln>
        </p:spPr>
      </p:pic>
      <p:sp>
        <p:nvSpPr>
          <p:cNvPr id="115" name="Google Shape;115;p3"/>
          <p:cNvSpPr/>
          <p:nvPr/>
        </p:nvSpPr>
        <p:spPr>
          <a:xfrm>
            <a:off x="954885" y="789733"/>
            <a:ext cx="4531515" cy="4770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2500" b="1" dirty="0">
                <a:solidFill>
                  <a:srgbClr val="FFC000"/>
                </a:solidFill>
                <a:latin typeface="Calibri"/>
                <a:ea typeface="Calibri"/>
                <a:cs typeface="Calibri"/>
                <a:sym typeface="Calibri"/>
              </a:rPr>
              <a:t> Problem Definition</a:t>
            </a:r>
            <a:endParaRPr sz="2500" b="1" dirty="0">
              <a:solidFill>
                <a:srgbClr val="FFC000"/>
              </a:solidFill>
              <a:latin typeface="Calibri"/>
              <a:ea typeface="Calibri"/>
              <a:cs typeface="Calibri"/>
              <a:sym typeface="Calibri"/>
            </a:endParaRPr>
          </a:p>
        </p:txBody>
      </p:sp>
      <p:sp>
        <p:nvSpPr>
          <p:cNvPr id="118" name="Google Shape;118;p3"/>
          <p:cNvSpPr txBox="1"/>
          <p:nvPr/>
        </p:nvSpPr>
        <p:spPr>
          <a:xfrm>
            <a:off x="2800420" y="2085307"/>
            <a:ext cx="2778560" cy="2862282"/>
          </a:xfrm>
          <a:prstGeom prst="rect">
            <a:avLst/>
          </a:prstGeom>
          <a:noFill/>
          <a:ln>
            <a:noFill/>
          </a:ln>
        </p:spPr>
        <p:txBody>
          <a:bodyPr spcFirstLastPara="1" wrap="square" lIns="91425" tIns="45700" rIns="91425" bIns="45700" anchor="t" anchorCtr="0">
            <a:spAutoFit/>
          </a:bodyPr>
          <a:lstStyle/>
          <a:p>
            <a:pPr lvl="0">
              <a:buClr>
                <a:schemeClr val="bg1"/>
              </a:buClr>
            </a:pPr>
            <a:r>
              <a:rPr lang="en-IE" sz="1800" dirty="0">
                <a:solidFill>
                  <a:schemeClr val="lt1"/>
                </a:solidFill>
                <a:latin typeface="Calibri"/>
                <a:ea typeface="Calibri"/>
                <a:cs typeface="Calibri"/>
                <a:sym typeface="Calibri"/>
              </a:rPr>
              <a:t>PRODCO installed a new integrated production line last year for more than €100million that started production 6 months ago but currently they are experiencing high defect rate. Almost </a:t>
            </a:r>
            <a:r>
              <a:rPr lang="en-IE" sz="1800" b="1" dirty="0">
                <a:solidFill>
                  <a:srgbClr val="DD0E62"/>
                </a:solidFill>
                <a:latin typeface="Calibri"/>
                <a:ea typeface="Calibri"/>
                <a:cs typeface="Calibri"/>
                <a:sym typeface="Calibri"/>
              </a:rPr>
              <a:t>26% loss ratio in the last 3 months.</a:t>
            </a:r>
          </a:p>
          <a:p>
            <a:pPr lvl="0">
              <a:buClr>
                <a:schemeClr val="bg1"/>
              </a:buClr>
            </a:pPr>
            <a:endParaRPr lang="en-IE" sz="1800" dirty="0">
              <a:solidFill>
                <a:schemeClr val="lt1"/>
              </a:solidFill>
              <a:latin typeface="Calibri"/>
              <a:ea typeface="Calibri"/>
              <a:cs typeface="Calibri"/>
              <a:sym typeface="Calibri"/>
            </a:endParaRPr>
          </a:p>
        </p:txBody>
      </p:sp>
      <p:sp>
        <p:nvSpPr>
          <p:cNvPr id="119" name="Google Shape;119;p3"/>
          <p:cNvSpPr/>
          <p:nvPr/>
        </p:nvSpPr>
        <p:spPr>
          <a:xfrm>
            <a:off x="5737097" y="6680454"/>
            <a:ext cx="6012942" cy="177545"/>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18;p3">
            <a:extLst>
              <a:ext uri="{FF2B5EF4-FFF2-40B4-BE49-F238E27FC236}">
                <a16:creationId xmlns:a16="http://schemas.microsoft.com/office/drawing/2014/main" id="{79442DF0-9CF2-BF4C-8A9B-D7AEE21B2E6C}"/>
              </a:ext>
            </a:extLst>
          </p:cNvPr>
          <p:cNvSpPr txBox="1"/>
          <p:nvPr/>
        </p:nvSpPr>
        <p:spPr>
          <a:xfrm>
            <a:off x="1212635" y="3339402"/>
            <a:ext cx="1131302" cy="369291"/>
          </a:xfrm>
          <a:prstGeom prst="rect">
            <a:avLst/>
          </a:prstGeom>
          <a:noFill/>
          <a:ln>
            <a:noFill/>
          </a:ln>
        </p:spPr>
        <p:txBody>
          <a:bodyPr spcFirstLastPara="1" wrap="square" lIns="91425" tIns="45700" rIns="91425" bIns="45700" anchor="t" anchorCtr="0">
            <a:spAutoFit/>
          </a:bodyPr>
          <a:lstStyle/>
          <a:p>
            <a:pPr lvl="0">
              <a:buClr>
                <a:schemeClr val="bg1"/>
              </a:buClr>
            </a:pPr>
            <a:r>
              <a:rPr lang="en-IE" sz="1800" b="1" dirty="0">
                <a:solidFill>
                  <a:schemeClr val="bg1"/>
                </a:solidFill>
                <a:latin typeface="Calibri"/>
                <a:ea typeface="Calibri"/>
                <a:cs typeface="Calibri"/>
                <a:sym typeface="Calibri"/>
              </a:rPr>
              <a:t>Challenge</a:t>
            </a:r>
            <a:endParaRPr sz="1800" b="1" dirty="0">
              <a:solidFill>
                <a:schemeClr val="bg1"/>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DEC4D4D7-8C0E-5748-9931-5CF031A5781B}"/>
              </a:ext>
            </a:extLst>
          </p:cNvPr>
          <p:cNvSpPr/>
          <p:nvPr/>
        </p:nvSpPr>
        <p:spPr>
          <a:xfrm>
            <a:off x="6809606" y="3339402"/>
            <a:ext cx="979755" cy="369332"/>
          </a:xfrm>
          <a:prstGeom prst="rect">
            <a:avLst/>
          </a:prstGeom>
        </p:spPr>
        <p:txBody>
          <a:bodyPr wrap="square">
            <a:spAutoFit/>
          </a:bodyPr>
          <a:lstStyle/>
          <a:p>
            <a:r>
              <a:rPr lang="en-IE" sz="1800" b="1" dirty="0">
                <a:solidFill>
                  <a:schemeClr val="bg1"/>
                </a:solidFill>
                <a:latin typeface="Calibri"/>
                <a:ea typeface="Calibri"/>
                <a:cs typeface="Calibri"/>
                <a:sym typeface="Calibri"/>
              </a:rPr>
              <a:t>Solution</a:t>
            </a:r>
            <a:endParaRPr lang="en-US" sz="1800" dirty="0"/>
          </a:p>
        </p:txBody>
      </p:sp>
      <p:sp>
        <p:nvSpPr>
          <p:cNvPr id="3" name="Rectangle 2">
            <a:extLst>
              <a:ext uri="{FF2B5EF4-FFF2-40B4-BE49-F238E27FC236}">
                <a16:creationId xmlns:a16="http://schemas.microsoft.com/office/drawing/2014/main" id="{A5679247-B1D4-034A-A2CB-164BF8CB5084}"/>
              </a:ext>
            </a:extLst>
          </p:cNvPr>
          <p:cNvSpPr/>
          <p:nvPr/>
        </p:nvSpPr>
        <p:spPr>
          <a:xfrm>
            <a:off x="8177606" y="2083748"/>
            <a:ext cx="3386037" cy="2862322"/>
          </a:xfrm>
          <a:prstGeom prst="rect">
            <a:avLst/>
          </a:prstGeom>
        </p:spPr>
        <p:txBody>
          <a:bodyPr wrap="square">
            <a:spAutoFit/>
          </a:bodyPr>
          <a:lstStyle/>
          <a:p>
            <a:pPr lvl="0">
              <a:buClr>
                <a:schemeClr val="bg1"/>
              </a:buClr>
            </a:pPr>
            <a:r>
              <a:rPr lang="en-IE" sz="1800" dirty="0">
                <a:solidFill>
                  <a:schemeClr val="bg1"/>
                </a:solidFill>
                <a:latin typeface="Calibri"/>
                <a:cs typeface="Calibri"/>
                <a:sym typeface="Calibri"/>
              </a:rPr>
              <a:t>Defect detection model that classifies each product into ‘Pass’ or one of five defect types and which will enable engineering team to pinpoint the location of the issues in order to perform required maintenance and repair resulting </a:t>
            </a:r>
            <a:r>
              <a:rPr lang="en-IE" sz="1800" b="1" dirty="0">
                <a:solidFill>
                  <a:srgbClr val="FFC003"/>
                </a:solidFill>
                <a:latin typeface="Calibri"/>
                <a:cs typeface="Calibri"/>
                <a:sym typeface="Calibri"/>
              </a:rPr>
              <a:t>potential Increase in Yield.</a:t>
            </a:r>
          </a:p>
          <a:p>
            <a:pPr lvl="0">
              <a:buClr>
                <a:schemeClr val="bg1"/>
              </a:buClr>
            </a:pPr>
            <a:endParaRPr lang="en-IE" sz="1800" dirty="0">
              <a:solidFill>
                <a:schemeClr val="bg1"/>
              </a:solidFill>
              <a:latin typeface="Calibri"/>
              <a:ea typeface="Calibri"/>
              <a:cs typeface="Calibri"/>
              <a:sym typeface="Calibri"/>
            </a:endParaRPr>
          </a:p>
        </p:txBody>
      </p:sp>
      <p:pic>
        <p:nvPicPr>
          <p:cNvPr id="20" name="Graphic 19" descr="Head with gears">
            <a:extLst>
              <a:ext uri="{FF2B5EF4-FFF2-40B4-BE49-F238E27FC236}">
                <a16:creationId xmlns:a16="http://schemas.microsoft.com/office/drawing/2014/main" id="{E14F0B52-171F-A84B-BBD4-8C6171753A2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00028" y="1983709"/>
            <a:ext cx="1443600" cy="1443600"/>
          </a:xfrm>
          <a:prstGeom prst="rect">
            <a:avLst/>
          </a:prstGeom>
        </p:spPr>
      </p:pic>
      <p:sp>
        <p:nvSpPr>
          <p:cNvPr id="107" name="Google Shape;107;p3"/>
          <p:cNvSpPr txBox="1"/>
          <p:nvPr/>
        </p:nvSpPr>
        <p:spPr>
          <a:xfrm>
            <a:off x="11855449" y="6616191"/>
            <a:ext cx="115570" cy="153035"/>
          </a:xfrm>
          <a:prstGeom prst="rect">
            <a:avLst/>
          </a:prstGeom>
          <a:noFill/>
          <a:ln>
            <a:noFill/>
          </a:ln>
        </p:spPr>
        <p:txBody>
          <a:bodyPr spcFirstLastPara="1" wrap="square" lIns="0" tIns="0" rIns="0" bIns="0" anchor="t" anchorCtr="0">
            <a:spAutoFit/>
          </a:bodyPr>
          <a:lstStyle/>
          <a:p>
            <a:pPr marL="25400" marR="0" lvl="0" indent="0" algn="l" rtl="0">
              <a:lnSpc>
                <a:spcPct val="104999"/>
              </a:lnSpc>
              <a:spcBef>
                <a:spcPts val="0"/>
              </a:spcBef>
              <a:spcAft>
                <a:spcPts val="0"/>
              </a:spcAft>
              <a:buNone/>
            </a:pPr>
            <a:fld id="{00000000-1234-1234-1234-123412341234}" type="slidenum">
              <a:rPr lang="en-IE" sz="1000">
                <a:solidFill>
                  <a:srgbClr val="FFFFFF"/>
                </a:solidFill>
                <a:latin typeface="Arial"/>
                <a:ea typeface="Arial"/>
                <a:cs typeface="Arial"/>
                <a:sym typeface="Arial"/>
              </a:rPr>
              <a:t>3</a:t>
            </a:fld>
            <a:endParaRPr sz="1000">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4"/>
          <p:cNvSpPr/>
          <p:nvPr/>
        </p:nvSpPr>
        <p:spPr>
          <a:xfrm>
            <a:off x="1290066" y="6493002"/>
            <a:ext cx="13970" cy="77470"/>
          </a:xfrm>
          <a:custGeom>
            <a:avLst/>
            <a:gdLst/>
            <a:ahLst/>
            <a:cxnLst/>
            <a:rect l="l" t="t" r="r" b="b"/>
            <a:pathLst>
              <a:path w="13969" h="77470" extrusionOk="0">
                <a:moveTo>
                  <a:pt x="0" y="0"/>
                </a:moveTo>
                <a:lnTo>
                  <a:pt x="13715" y="0"/>
                </a:lnTo>
                <a:lnTo>
                  <a:pt x="13715" y="76962"/>
                </a:lnTo>
                <a:lnTo>
                  <a:pt x="0" y="76962"/>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 name="Google Shape;126;p4"/>
          <p:cNvSpPr/>
          <p:nvPr/>
        </p:nvSpPr>
        <p:spPr>
          <a:xfrm>
            <a:off x="1339596" y="6492241"/>
            <a:ext cx="70865" cy="800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 name="Google Shape;127;p4"/>
          <p:cNvSpPr/>
          <p:nvPr/>
        </p:nvSpPr>
        <p:spPr>
          <a:xfrm>
            <a:off x="1447038" y="6493002"/>
            <a:ext cx="64008" cy="7696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 name="Google Shape;128;p4"/>
          <p:cNvSpPr/>
          <p:nvPr/>
        </p:nvSpPr>
        <p:spPr>
          <a:xfrm>
            <a:off x="1543811" y="6493002"/>
            <a:ext cx="62230" cy="77470"/>
          </a:xfrm>
          <a:custGeom>
            <a:avLst/>
            <a:gdLst/>
            <a:ahLst/>
            <a:cxnLst/>
            <a:rect l="l" t="t" r="r" b="b"/>
            <a:pathLst>
              <a:path w="62230" h="77470" extrusionOk="0">
                <a:moveTo>
                  <a:pt x="38112" y="13169"/>
                </a:moveTo>
                <a:lnTo>
                  <a:pt x="24434" y="13169"/>
                </a:lnTo>
                <a:lnTo>
                  <a:pt x="24434" y="76962"/>
                </a:lnTo>
                <a:lnTo>
                  <a:pt x="38112" y="76962"/>
                </a:lnTo>
                <a:lnTo>
                  <a:pt x="38112" y="13169"/>
                </a:lnTo>
                <a:close/>
              </a:path>
              <a:path w="62230" h="77470" extrusionOk="0">
                <a:moveTo>
                  <a:pt x="61722" y="0"/>
                </a:moveTo>
                <a:lnTo>
                  <a:pt x="0" y="0"/>
                </a:lnTo>
                <a:lnTo>
                  <a:pt x="0" y="13169"/>
                </a:lnTo>
                <a:lnTo>
                  <a:pt x="61722" y="13169"/>
                </a:lnTo>
                <a:lnTo>
                  <a:pt x="61722"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 name="Google Shape;129;p4"/>
          <p:cNvSpPr/>
          <p:nvPr/>
        </p:nvSpPr>
        <p:spPr>
          <a:xfrm>
            <a:off x="1543811" y="6493002"/>
            <a:ext cx="62230" cy="77470"/>
          </a:xfrm>
          <a:custGeom>
            <a:avLst/>
            <a:gdLst/>
            <a:ahLst/>
            <a:cxnLst/>
            <a:rect l="l" t="t" r="r" b="b"/>
            <a:pathLst>
              <a:path w="62230" h="77470" extrusionOk="0">
                <a:moveTo>
                  <a:pt x="38112" y="13169"/>
                </a:moveTo>
                <a:lnTo>
                  <a:pt x="24434" y="13169"/>
                </a:lnTo>
                <a:lnTo>
                  <a:pt x="24434" y="76962"/>
                </a:lnTo>
                <a:lnTo>
                  <a:pt x="38112" y="76962"/>
                </a:lnTo>
                <a:lnTo>
                  <a:pt x="38112" y="13169"/>
                </a:lnTo>
                <a:close/>
              </a:path>
              <a:path w="62230" h="77470" extrusionOk="0">
                <a:moveTo>
                  <a:pt x="61722" y="0"/>
                </a:moveTo>
                <a:lnTo>
                  <a:pt x="0" y="0"/>
                </a:lnTo>
                <a:lnTo>
                  <a:pt x="0" y="13169"/>
                </a:lnTo>
                <a:lnTo>
                  <a:pt x="61722" y="13169"/>
                </a:lnTo>
                <a:lnTo>
                  <a:pt x="61722"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 name="Google Shape;130;p4"/>
          <p:cNvSpPr/>
          <p:nvPr/>
        </p:nvSpPr>
        <p:spPr>
          <a:xfrm>
            <a:off x="0" y="-152400"/>
            <a:ext cx="12268199" cy="7035285"/>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 name="Google Shape;131;p4"/>
          <p:cNvSpPr/>
          <p:nvPr/>
        </p:nvSpPr>
        <p:spPr>
          <a:xfrm>
            <a:off x="11699747" y="6370320"/>
            <a:ext cx="489203" cy="48768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 name="Google Shape;132;p4"/>
          <p:cNvSpPr txBox="1"/>
          <p:nvPr/>
        </p:nvSpPr>
        <p:spPr>
          <a:xfrm>
            <a:off x="11882755" y="6532118"/>
            <a:ext cx="154940" cy="166712"/>
          </a:xfrm>
          <a:prstGeom prst="rect">
            <a:avLst/>
          </a:prstGeom>
          <a:noFill/>
          <a:ln>
            <a:noFill/>
          </a:ln>
        </p:spPr>
        <p:txBody>
          <a:bodyPr spcFirstLastPara="1" wrap="square" lIns="0" tIns="12700" rIns="0" bIns="0" anchor="t" anchorCtr="0">
            <a:spAutoFit/>
          </a:bodyPr>
          <a:lstStyle/>
          <a:p>
            <a:pPr marL="12700" marR="0" lvl="0" indent="0" algn="ctr" rtl="0">
              <a:lnSpc>
                <a:spcPct val="100000"/>
              </a:lnSpc>
              <a:spcBef>
                <a:spcPts val="0"/>
              </a:spcBef>
              <a:spcAft>
                <a:spcPts val="0"/>
              </a:spcAft>
              <a:buNone/>
            </a:pPr>
            <a:fld id="{00000000-1234-1234-1234-123412341234}" type="slidenum">
              <a:rPr lang="en-IE" sz="1000">
                <a:solidFill>
                  <a:schemeClr val="lt1"/>
                </a:solidFill>
                <a:latin typeface="Arial"/>
                <a:ea typeface="Arial"/>
                <a:cs typeface="Arial"/>
                <a:sym typeface="Arial"/>
              </a:rPr>
              <a:t>4</a:t>
            </a:fld>
            <a:endParaRPr sz="1000">
              <a:solidFill>
                <a:schemeClr val="lt1"/>
              </a:solidFill>
              <a:latin typeface="Arial"/>
              <a:ea typeface="Arial"/>
              <a:cs typeface="Arial"/>
              <a:sym typeface="Arial"/>
            </a:endParaRPr>
          </a:p>
        </p:txBody>
      </p:sp>
      <p:sp>
        <p:nvSpPr>
          <p:cNvPr id="133" name="Google Shape;133;p4"/>
          <p:cNvSpPr/>
          <p:nvPr/>
        </p:nvSpPr>
        <p:spPr>
          <a:xfrm>
            <a:off x="965327" y="926316"/>
            <a:ext cx="5371704" cy="4770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2500" b="1">
                <a:solidFill>
                  <a:srgbClr val="FFC000"/>
                </a:solidFill>
                <a:latin typeface="Calibri"/>
                <a:ea typeface="Calibri"/>
                <a:cs typeface="Calibri"/>
                <a:sym typeface="Calibri"/>
              </a:rPr>
              <a:t>Objective – Potential Increase in Yield</a:t>
            </a:r>
            <a:endParaRPr sz="2500">
              <a:solidFill>
                <a:schemeClr val="dk1"/>
              </a:solidFill>
              <a:latin typeface="Calibri"/>
              <a:ea typeface="Calibri"/>
              <a:cs typeface="Calibri"/>
              <a:sym typeface="Calibri"/>
            </a:endParaRPr>
          </a:p>
        </p:txBody>
      </p:sp>
      <p:sp>
        <p:nvSpPr>
          <p:cNvPr id="134" name="Google Shape;134;p4"/>
          <p:cNvSpPr/>
          <p:nvPr/>
        </p:nvSpPr>
        <p:spPr>
          <a:xfrm>
            <a:off x="930691" y="468398"/>
            <a:ext cx="4475649"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E" sz="3000" b="1">
                <a:solidFill>
                  <a:schemeClr val="lt1"/>
                </a:solidFill>
                <a:latin typeface="Calibri"/>
                <a:ea typeface="Calibri"/>
                <a:cs typeface="Calibri"/>
                <a:sym typeface="Calibri"/>
              </a:rPr>
              <a:t>Business Value Proposition</a:t>
            </a:r>
            <a:endParaRPr/>
          </a:p>
        </p:txBody>
      </p:sp>
      <p:sp>
        <p:nvSpPr>
          <p:cNvPr id="135" name="Google Shape;135;p4"/>
          <p:cNvSpPr/>
          <p:nvPr/>
        </p:nvSpPr>
        <p:spPr>
          <a:xfrm>
            <a:off x="5723029" y="6680454"/>
            <a:ext cx="6012942" cy="177545"/>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36" name="Google Shape;136;p4"/>
          <p:cNvGrpSpPr/>
          <p:nvPr/>
        </p:nvGrpSpPr>
        <p:grpSpPr>
          <a:xfrm>
            <a:off x="2188260" y="1774676"/>
            <a:ext cx="5958791" cy="5566127"/>
            <a:chOff x="3349625" y="263203"/>
            <a:chExt cx="5958791" cy="5566127"/>
          </a:xfrm>
        </p:grpSpPr>
        <p:sp>
          <p:nvSpPr>
            <p:cNvPr id="137" name="Google Shape;137;p4"/>
            <p:cNvSpPr/>
            <p:nvPr/>
          </p:nvSpPr>
          <p:spPr>
            <a:xfrm>
              <a:off x="6115214" y="263203"/>
              <a:ext cx="2003934" cy="1967824"/>
            </a:xfrm>
            <a:custGeom>
              <a:avLst/>
              <a:gdLst/>
              <a:ahLst/>
              <a:cxnLst/>
              <a:rect l="l" t="t" r="r" b="b"/>
              <a:pathLst>
                <a:path w="1525763" h="1327414" extrusionOk="0">
                  <a:moveTo>
                    <a:pt x="762882" y="0"/>
                  </a:moveTo>
                  <a:lnTo>
                    <a:pt x="1525762" y="288713"/>
                  </a:lnTo>
                  <a:lnTo>
                    <a:pt x="1525762" y="1038702"/>
                  </a:lnTo>
                  <a:lnTo>
                    <a:pt x="762882" y="1327414"/>
                  </a:lnTo>
                  <a:lnTo>
                    <a:pt x="1" y="1038702"/>
                  </a:lnTo>
                  <a:lnTo>
                    <a:pt x="1" y="288713"/>
                  </a:lnTo>
                  <a:lnTo>
                    <a:pt x="762882" y="0"/>
                  </a:lnTo>
                  <a:close/>
                </a:path>
              </a:pathLst>
            </a:custGeom>
            <a:solidFill>
              <a:srgbClr val="F14830"/>
            </a:solidFill>
            <a:ln w="25400" cap="flat" cmpd="sng">
              <a:solidFill>
                <a:schemeClr val="lt1"/>
              </a:solidFill>
              <a:prstDash val="solid"/>
              <a:round/>
              <a:headEnd type="none" w="sm" len="sm"/>
              <a:tailEnd type="none" w="sm" len="sm"/>
            </a:ln>
          </p:spPr>
          <p:txBody>
            <a:bodyPr spcFirstLastPara="1" wrap="square" lIns="241125" tIns="272050" rIns="241125" bIns="272050" anchor="ctr" anchorCtr="0">
              <a:noAutofit/>
            </a:bodyPr>
            <a:lstStyle/>
            <a:p>
              <a:pPr marL="0" marR="0" lvl="0" indent="0" algn="ctr" rtl="0">
                <a:lnSpc>
                  <a:spcPct val="90000"/>
                </a:lnSpc>
                <a:spcBef>
                  <a:spcPts val="0"/>
                </a:spcBef>
                <a:spcAft>
                  <a:spcPts val="0"/>
                </a:spcAft>
                <a:buNone/>
              </a:pPr>
              <a:r>
                <a:rPr lang="en-IE" sz="1400" b="1">
                  <a:solidFill>
                    <a:schemeClr val="lt1"/>
                  </a:solidFill>
                  <a:highlight>
                    <a:srgbClr val="F14830"/>
                  </a:highlight>
                  <a:latin typeface="Calibri"/>
                  <a:ea typeface="Calibri"/>
                  <a:cs typeface="Calibri"/>
                  <a:sym typeface="Calibri"/>
                </a:rPr>
                <a:t>Objective  1</a:t>
              </a:r>
              <a:endParaRPr/>
            </a:p>
          </p:txBody>
        </p:sp>
        <p:sp>
          <p:nvSpPr>
            <p:cNvPr id="138" name="Google Shape;138;p4"/>
            <p:cNvSpPr/>
            <p:nvPr/>
          </p:nvSpPr>
          <p:spPr>
            <a:xfrm>
              <a:off x="7139622" y="1028667"/>
              <a:ext cx="1702752" cy="91545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4839132" y="2008107"/>
              <a:ext cx="2005200" cy="1969200"/>
            </a:xfrm>
            <a:custGeom>
              <a:avLst/>
              <a:gdLst/>
              <a:ahLst/>
              <a:cxnLst/>
              <a:rect l="l" t="t" r="r" b="b"/>
              <a:pathLst>
                <a:path w="1525763" h="1327414" extrusionOk="0">
                  <a:moveTo>
                    <a:pt x="762882" y="0"/>
                  </a:moveTo>
                  <a:lnTo>
                    <a:pt x="1525762" y="288713"/>
                  </a:lnTo>
                  <a:lnTo>
                    <a:pt x="1525762" y="1038702"/>
                  </a:lnTo>
                  <a:lnTo>
                    <a:pt x="762882" y="1327414"/>
                  </a:lnTo>
                  <a:lnTo>
                    <a:pt x="1" y="1038702"/>
                  </a:lnTo>
                  <a:lnTo>
                    <a:pt x="1" y="288713"/>
                  </a:lnTo>
                  <a:lnTo>
                    <a:pt x="762882" y="0"/>
                  </a:lnTo>
                  <a:close/>
                </a:path>
              </a:pathLst>
            </a:custGeom>
            <a:solidFill>
              <a:srgbClr val="FFC100"/>
            </a:solidFill>
            <a:ln w="25400" cap="flat" cmpd="sng">
              <a:solidFill>
                <a:schemeClr val="lt1"/>
              </a:solidFill>
              <a:prstDash val="solid"/>
              <a:round/>
              <a:headEnd type="none" w="sm" len="sm"/>
              <a:tailEnd type="none" w="sm" len="sm"/>
            </a:ln>
          </p:spPr>
          <p:txBody>
            <a:bodyPr spcFirstLastPara="1" wrap="square" lIns="241125" tIns="272050" rIns="241125" bIns="272050" anchor="ctr" anchorCtr="0">
              <a:noAutofit/>
            </a:bodyPr>
            <a:lstStyle/>
            <a:p>
              <a:pPr marL="0" marR="0" lvl="0" indent="0" algn="ctr" rtl="0">
                <a:lnSpc>
                  <a:spcPct val="90000"/>
                </a:lnSpc>
                <a:spcBef>
                  <a:spcPts val="0"/>
                </a:spcBef>
                <a:spcAft>
                  <a:spcPts val="0"/>
                </a:spcAft>
                <a:buClr>
                  <a:schemeClr val="lt1"/>
                </a:buClr>
                <a:buSzPts val="1400"/>
                <a:buFont typeface="Calibri"/>
                <a:buNone/>
              </a:pPr>
              <a:r>
                <a:rPr lang="en-IE" sz="1400" b="1">
                  <a:solidFill>
                    <a:schemeClr val="lt1"/>
                  </a:solidFill>
                  <a:latin typeface="Calibri"/>
                  <a:ea typeface="Calibri"/>
                  <a:cs typeface="Calibri"/>
                  <a:sym typeface="Calibri"/>
                </a:rPr>
                <a:t>Objective 2</a:t>
              </a:r>
              <a:endParaRPr/>
            </a:p>
          </p:txBody>
        </p:sp>
        <p:sp>
          <p:nvSpPr>
            <p:cNvPr id="140" name="Google Shape;140;p4"/>
            <p:cNvSpPr/>
            <p:nvPr/>
          </p:nvSpPr>
          <p:spPr>
            <a:xfrm>
              <a:off x="3349625" y="2323736"/>
              <a:ext cx="1647825" cy="91545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7139622" y="3618804"/>
              <a:ext cx="1702752" cy="91545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3349625" y="4913872"/>
              <a:ext cx="1647825" cy="91545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7303216" y="2008107"/>
              <a:ext cx="2005200" cy="1969200"/>
            </a:xfrm>
            <a:custGeom>
              <a:avLst/>
              <a:gdLst/>
              <a:ahLst/>
              <a:cxnLst/>
              <a:rect l="l" t="t" r="r" b="b"/>
              <a:pathLst>
                <a:path w="1525763" h="1327414" extrusionOk="0">
                  <a:moveTo>
                    <a:pt x="762882" y="0"/>
                  </a:moveTo>
                  <a:lnTo>
                    <a:pt x="1525762" y="288713"/>
                  </a:lnTo>
                  <a:lnTo>
                    <a:pt x="1525762" y="1038702"/>
                  </a:lnTo>
                  <a:lnTo>
                    <a:pt x="762882" y="1327414"/>
                  </a:lnTo>
                  <a:lnTo>
                    <a:pt x="1" y="1038702"/>
                  </a:lnTo>
                  <a:lnTo>
                    <a:pt x="1" y="288713"/>
                  </a:lnTo>
                  <a:lnTo>
                    <a:pt x="762882" y="0"/>
                  </a:lnTo>
                  <a:close/>
                </a:path>
              </a:pathLst>
            </a:custGeom>
            <a:solidFill>
              <a:srgbClr val="7F63A1"/>
            </a:solidFill>
            <a:ln w="25400" cap="flat" cmpd="sng">
              <a:solidFill>
                <a:schemeClr val="lt1"/>
              </a:solidFill>
              <a:prstDash val="solid"/>
              <a:round/>
              <a:headEnd type="none" w="sm" len="sm"/>
              <a:tailEnd type="none" w="sm" len="sm"/>
            </a:ln>
          </p:spPr>
          <p:txBody>
            <a:bodyPr spcFirstLastPara="1" wrap="square" lIns="206850" tIns="237750" rIns="206850" bIns="237750" anchor="ctr" anchorCtr="0">
              <a:noAutofit/>
            </a:bodyPr>
            <a:lstStyle/>
            <a:p>
              <a:pPr marL="0" marR="0" lvl="0" indent="0" algn="ctr" rtl="0">
                <a:lnSpc>
                  <a:spcPct val="90000"/>
                </a:lnSpc>
                <a:spcBef>
                  <a:spcPts val="0"/>
                </a:spcBef>
                <a:spcAft>
                  <a:spcPts val="0"/>
                </a:spcAft>
                <a:buNone/>
              </a:pPr>
              <a:r>
                <a:rPr lang="en-IE" sz="1400" b="1">
                  <a:solidFill>
                    <a:schemeClr val="lt1"/>
                  </a:solidFill>
                  <a:latin typeface="Calibri"/>
                  <a:ea typeface="Calibri"/>
                  <a:cs typeface="Calibri"/>
                  <a:sym typeface="Calibri"/>
                </a:rPr>
                <a:t>Objective 3</a:t>
              </a:r>
              <a:endParaRPr/>
            </a:p>
          </p:txBody>
        </p:sp>
      </p:grpSp>
      <p:sp>
        <p:nvSpPr>
          <p:cNvPr id="144" name="Google Shape;144;p4"/>
          <p:cNvSpPr/>
          <p:nvPr/>
        </p:nvSpPr>
        <p:spPr>
          <a:xfrm>
            <a:off x="1259088" y="3753854"/>
            <a:ext cx="2392091"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1800" dirty="0">
                <a:solidFill>
                  <a:schemeClr val="lt1"/>
                </a:solidFill>
                <a:latin typeface="Calibri"/>
                <a:ea typeface="Calibri"/>
                <a:cs typeface="Calibri"/>
                <a:sym typeface="Calibri"/>
              </a:rPr>
              <a:t>Project the value gained by investigating opportunities, path or associated zones that in turn lead to </a:t>
            </a:r>
            <a:r>
              <a:rPr lang="en-IE" sz="1800" b="1" dirty="0">
                <a:solidFill>
                  <a:srgbClr val="FFC100"/>
                </a:solidFill>
                <a:latin typeface="Calibri"/>
                <a:ea typeface="Calibri"/>
                <a:cs typeface="Calibri"/>
                <a:sym typeface="Calibri"/>
              </a:rPr>
              <a:t>cost</a:t>
            </a:r>
            <a:r>
              <a:rPr lang="en-IE" sz="1800" dirty="0">
                <a:solidFill>
                  <a:srgbClr val="FFC100"/>
                </a:solidFill>
                <a:latin typeface="Calibri"/>
                <a:ea typeface="Calibri"/>
                <a:cs typeface="Calibri"/>
                <a:sym typeface="Calibri"/>
              </a:rPr>
              <a:t> </a:t>
            </a:r>
            <a:r>
              <a:rPr lang="en-IE" sz="1800" b="1" dirty="0">
                <a:solidFill>
                  <a:srgbClr val="FFC100"/>
                </a:solidFill>
                <a:latin typeface="Calibri"/>
                <a:ea typeface="Calibri"/>
                <a:cs typeface="Calibri"/>
                <a:sym typeface="Calibri"/>
              </a:rPr>
              <a:t>savings</a:t>
            </a:r>
            <a:r>
              <a:rPr lang="en-IE" sz="1800" dirty="0">
                <a:solidFill>
                  <a:srgbClr val="FFC100"/>
                </a:solidFill>
                <a:latin typeface="Calibri"/>
                <a:ea typeface="Calibri"/>
                <a:cs typeface="Calibri"/>
                <a:sym typeface="Calibri"/>
              </a:rPr>
              <a:t>. </a:t>
            </a:r>
            <a:endParaRPr dirty="0"/>
          </a:p>
        </p:txBody>
      </p:sp>
      <p:sp>
        <p:nvSpPr>
          <p:cNvPr id="145" name="Google Shape;145;p4"/>
          <p:cNvSpPr/>
          <p:nvPr/>
        </p:nvSpPr>
        <p:spPr>
          <a:xfrm>
            <a:off x="7165233" y="2136294"/>
            <a:ext cx="2337579"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1800" dirty="0">
                <a:solidFill>
                  <a:schemeClr val="lt1"/>
                </a:solidFill>
                <a:latin typeface="Calibri"/>
                <a:ea typeface="Calibri"/>
                <a:cs typeface="Calibri"/>
                <a:sym typeface="Calibri"/>
              </a:rPr>
              <a:t>Through analysis determine the </a:t>
            </a:r>
            <a:r>
              <a:rPr lang="en-IE" sz="1800" b="1" dirty="0">
                <a:solidFill>
                  <a:srgbClr val="F14830"/>
                </a:solidFill>
                <a:latin typeface="Calibri"/>
                <a:ea typeface="Calibri"/>
                <a:cs typeface="Calibri"/>
                <a:sym typeface="Calibri"/>
              </a:rPr>
              <a:t>factors</a:t>
            </a:r>
            <a:r>
              <a:rPr lang="en-IE" sz="1800" dirty="0">
                <a:solidFill>
                  <a:schemeClr val="lt1"/>
                </a:solidFill>
                <a:latin typeface="Calibri"/>
                <a:ea typeface="Calibri"/>
                <a:cs typeface="Calibri"/>
                <a:sym typeface="Calibri"/>
              </a:rPr>
              <a:t> that lead to yield failures in the process.</a:t>
            </a:r>
            <a:endParaRPr dirty="0"/>
          </a:p>
        </p:txBody>
      </p:sp>
      <p:sp>
        <p:nvSpPr>
          <p:cNvPr id="146" name="Google Shape;146;p4"/>
          <p:cNvSpPr/>
          <p:nvPr/>
        </p:nvSpPr>
        <p:spPr>
          <a:xfrm>
            <a:off x="8310645" y="3903261"/>
            <a:ext cx="2682413"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1800" dirty="0">
                <a:solidFill>
                  <a:schemeClr val="lt1"/>
                </a:solidFill>
                <a:latin typeface="Calibri"/>
                <a:ea typeface="Calibri"/>
                <a:cs typeface="Calibri"/>
                <a:sym typeface="Calibri"/>
              </a:rPr>
              <a:t>Build a model that </a:t>
            </a:r>
            <a:r>
              <a:rPr lang="en-IE" sz="1800" b="1" dirty="0">
                <a:solidFill>
                  <a:srgbClr val="C39AFD"/>
                </a:solidFill>
                <a:latin typeface="Calibri"/>
                <a:ea typeface="Calibri"/>
                <a:cs typeface="Calibri"/>
                <a:sym typeface="Calibri"/>
              </a:rPr>
              <a:t>predicts</a:t>
            </a:r>
            <a:r>
              <a:rPr lang="en-IE" sz="1800" dirty="0">
                <a:solidFill>
                  <a:srgbClr val="8063A2"/>
                </a:solidFill>
                <a:latin typeface="Calibri"/>
                <a:ea typeface="Calibri"/>
                <a:cs typeface="Calibri"/>
                <a:sym typeface="Calibri"/>
              </a:rPr>
              <a:t> </a:t>
            </a:r>
            <a:r>
              <a:rPr lang="en-IE" sz="1800" dirty="0">
                <a:solidFill>
                  <a:schemeClr val="lt1"/>
                </a:solidFill>
                <a:latin typeface="Calibri"/>
                <a:ea typeface="Calibri"/>
                <a:cs typeface="Calibri"/>
                <a:sym typeface="Calibri"/>
              </a:rPr>
              <a:t>yield failure on PRODCO’s manufacturing process.</a:t>
            </a:r>
            <a:endParaRPr dirty="0"/>
          </a:p>
          <a:p>
            <a:pPr marL="0" marR="0" lvl="0" indent="0" algn="l" rtl="0">
              <a:spcBef>
                <a:spcPts val="0"/>
              </a:spcBef>
              <a:spcAft>
                <a:spcPts val="0"/>
              </a:spcAft>
              <a:buNone/>
            </a:pPr>
            <a:r>
              <a:rPr lang="en-IE" sz="1800" dirty="0">
                <a:solidFill>
                  <a:schemeClr val="lt1"/>
                </a:solidFill>
                <a:latin typeface="Calibri"/>
                <a:ea typeface="Calibri"/>
                <a:cs typeface="Calibri"/>
                <a:sym typeface="Calibri"/>
              </a:rPr>
              <a:t> </a:t>
            </a:r>
            <a:endParaRPr sz="1800" b="1" dirty="0">
              <a:solidFill>
                <a:schemeClr val="accent2"/>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6"/>
                                        </p:tgtEl>
                                        <p:attrNameLst>
                                          <p:attrName>style.visibility</p:attrName>
                                        </p:attrNameLst>
                                      </p:cBhvr>
                                      <p:to>
                                        <p:strVal val="visible"/>
                                      </p:to>
                                    </p:set>
                                    <p:anim calcmode="lin" valueType="num">
                                      <p:cBhvr additive="base">
                                        <p:cTn id="7" dur="500"/>
                                        <p:tgtEl>
                                          <p:spTgt spid="13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5"/>
                                        </p:tgtEl>
                                        <p:attrNameLst>
                                          <p:attrName>style.visibility</p:attrName>
                                        </p:attrNameLst>
                                      </p:cBhvr>
                                      <p:to>
                                        <p:strVal val="visible"/>
                                      </p:to>
                                    </p:set>
                                    <p:anim calcmode="lin" valueType="num">
                                      <p:cBhvr additive="base">
                                        <p:cTn id="12" dur="500"/>
                                        <p:tgtEl>
                                          <p:spTgt spid="145"/>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4"/>
                                        </p:tgtEl>
                                        <p:attrNameLst>
                                          <p:attrName>style.visibility</p:attrName>
                                        </p:attrNameLst>
                                      </p:cBhvr>
                                      <p:to>
                                        <p:strVal val="visible"/>
                                      </p:to>
                                    </p:set>
                                    <p:animEffect transition="in" filter="fade">
                                      <p:cBhvr>
                                        <p:cTn id="17" dur="500"/>
                                        <p:tgtEl>
                                          <p:spTgt spid="14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46"/>
                                        </p:tgtEl>
                                        <p:attrNameLst>
                                          <p:attrName>style.visibility</p:attrName>
                                        </p:attrNameLst>
                                      </p:cBhvr>
                                      <p:to>
                                        <p:strVal val="visible"/>
                                      </p:to>
                                    </p:set>
                                    <p:anim calcmode="lin" valueType="num">
                                      <p:cBhvr additive="base">
                                        <p:cTn id="22" dur="500"/>
                                        <p:tgtEl>
                                          <p:spTgt spid="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5"/>
          <p:cNvSpPr/>
          <p:nvPr/>
        </p:nvSpPr>
        <p:spPr>
          <a:xfrm>
            <a:off x="1290066" y="6493002"/>
            <a:ext cx="13970" cy="77470"/>
          </a:xfrm>
          <a:custGeom>
            <a:avLst/>
            <a:gdLst/>
            <a:ahLst/>
            <a:cxnLst/>
            <a:rect l="l" t="t" r="r" b="b"/>
            <a:pathLst>
              <a:path w="13969" h="77470" extrusionOk="0">
                <a:moveTo>
                  <a:pt x="0" y="0"/>
                </a:moveTo>
                <a:lnTo>
                  <a:pt x="13715" y="0"/>
                </a:lnTo>
                <a:lnTo>
                  <a:pt x="13715" y="76962"/>
                </a:lnTo>
                <a:lnTo>
                  <a:pt x="0" y="76962"/>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3" name="Google Shape;153;p5"/>
          <p:cNvSpPr/>
          <p:nvPr/>
        </p:nvSpPr>
        <p:spPr>
          <a:xfrm>
            <a:off x="1339596" y="6492241"/>
            <a:ext cx="70865" cy="800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 name="Google Shape;154;p5"/>
          <p:cNvSpPr/>
          <p:nvPr/>
        </p:nvSpPr>
        <p:spPr>
          <a:xfrm>
            <a:off x="1447038" y="6493002"/>
            <a:ext cx="64008" cy="7696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 name="Google Shape;155;p5"/>
          <p:cNvSpPr/>
          <p:nvPr/>
        </p:nvSpPr>
        <p:spPr>
          <a:xfrm>
            <a:off x="1543811" y="6493002"/>
            <a:ext cx="62230" cy="77470"/>
          </a:xfrm>
          <a:custGeom>
            <a:avLst/>
            <a:gdLst/>
            <a:ahLst/>
            <a:cxnLst/>
            <a:rect l="l" t="t" r="r" b="b"/>
            <a:pathLst>
              <a:path w="62230" h="77470" extrusionOk="0">
                <a:moveTo>
                  <a:pt x="38112" y="13169"/>
                </a:moveTo>
                <a:lnTo>
                  <a:pt x="24434" y="13169"/>
                </a:lnTo>
                <a:lnTo>
                  <a:pt x="24434" y="76962"/>
                </a:lnTo>
                <a:lnTo>
                  <a:pt x="38112" y="76962"/>
                </a:lnTo>
                <a:lnTo>
                  <a:pt x="38112" y="13169"/>
                </a:lnTo>
                <a:close/>
              </a:path>
              <a:path w="62230" h="77470" extrusionOk="0">
                <a:moveTo>
                  <a:pt x="61722" y="0"/>
                </a:moveTo>
                <a:lnTo>
                  <a:pt x="0" y="0"/>
                </a:lnTo>
                <a:lnTo>
                  <a:pt x="0" y="13169"/>
                </a:lnTo>
                <a:lnTo>
                  <a:pt x="61722" y="13169"/>
                </a:lnTo>
                <a:lnTo>
                  <a:pt x="61722"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 name="Google Shape;156;p5"/>
          <p:cNvSpPr/>
          <p:nvPr/>
        </p:nvSpPr>
        <p:spPr>
          <a:xfrm>
            <a:off x="1543811" y="6493002"/>
            <a:ext cx="62230" cy="77470"/>
          </a:xfrm>
          <a:custGeom>
            <a:avLst/>
            <a:gdLst/>
            <a:ahLst/>
            <a:cxnLst/>
            <a:rect l="l" t="t" r="r" b="b"/>
            <a:pathLst>
              <a:path w="62230" h="77470" extrusionOk="0">
                <a:moveTo>
                  <a:pt x="38112" y="13169"/>
                </a:moveTo>
                <a:lnTo>
                  <a:pt x="24434" y="13169"/>
                </a:lnTo>
                <a:lnTo>
                  <a:pt x="24434" y="76962"/>
                </a:lnTo>
                <a:lnTo>
                  <a:pt x="38112" y="76962"/>
                </a:lnTo>
                <a:lnTo>
                  <a:pt x="38112" y="13169"/>
                </a:lnTo>
                <a:close/>
              </a:path>
              <a:path w="62230" h="77470" extrusionOk="0">
                <a:moveTo>
                  <a:pt x="61722" y="0"/>
                </a:moveTo>
                <a:lnTo>
                  <a:pt x="0" y="0"/>
                </a:lnTo>
                <a:lnTo>
                  <a:pt x="0" y="13169"/>
                </a:lnTo>
                <a:lnTo>
                  <a:pt x="61722" y="13169"/>
                </a:lnTo>
                <a:lnTo>
                  <a:pt x="61722"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 name="Google Shape;157;p5"/>
          <p:cNvSpPr/>
          <p:nvPr/>
        </p:nvSpPr>
        <p:spPr>
          <a:xfrm>
            <a:off x="0" y="0"/>
            <a:ext cx="12188952" cy="6857999"/>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 name="Google Shape;158;p5"/>
          <p:cNvSpPr/>
          <p:nvPr/>
        </p:nvSpPr>
        <p:spPr>
          <a:xfrm>
            <a:off x="11699747" y="6370320"/>
            <a:ext cx="489203" cy="48768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 name="Google Shape;159;p5"/>
          <p:cNvSpPr txBox="1"/>
          <p:nvPr/>
        </p:nvSpPr>
        <p:spPr>
          <a:xfrm>
            <a:off x="11882755" y="6532118"/>
            <a:ext cx="154940" cy="166712"/>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IE" sz="1000">
                <a:solidFill>
                  <a:schemeClr val="lt1"/>
                </a:solidFill>
                <a:latin typeface="Arial"/>
                <a:ea typeface="Arial"/>
                <a:cs typeface="Arial"/>
                <a:sym typeface="Arial"/>
              </a:rPr>
              <a:t> </a:t>
            </a:r>
            <a:fld id="{00000000-1234-1234-1234-123412341234}" type="slidenum">
              <a:rPr lang="en-IE" sz="1000">
                <a:solidFill>
                  <a:schemeClr val="lt1"/>
                </a:solidFill>
                <a:latin typeface="Arial"/>
                <a:ea typeface="Arial"/>
                <a:cs typeface="Arial"/>
                <a:sym typeface="Arial"/>
              </a:rPr>
              <a:t>5</a:t>
            </a:fld>
            <a:endParaRPr sz="1000">
              <a:solidFill>
                <a:schemeClr val="lt1"/>
              </a:solidFill>
              <a:latin typeface="Arial"/>
              <a:ea typeface="Arial"/>
              <a:cs typeface="Arial"/>
              <a:sym typeface="Arial"/>
            </a:endParaRPr>
          </a:p>
        </p:txBody>
      </p:sp>
      <p:sp>
        <p:nvSpPr>
          <p:cNvPr id="160" name="Google Shape;160;p5"/>
          <p:cNvSpPr/>
          <p:nvPr/>
        </p:nvSpPr>
        <p:spPr>
          <a:xfrm>
            <a:off x="0" y="1171194"/>
            <a:ext cx="12188952" cy="4347209"/>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1" name="Google Shape;161;p5"/>
          <p:cNvSpPr txBox="1"/>
          <p:nvPr/>
        </p:nvSpPr>
        <p:spPr>
          <a:xfrm>
            <a:off x="4387265" y="4684217"/>
            <a:ext cx="1934153" cy="1330477"/>
          </a:xfrm>
          <a:prstGeom prst="rect">
            <a:avLst/>
          </a:prstGeom>
          <a:noFill/>
          <a:ln>
            <a:noFill/>
          </a:ln>
        </p:spPr>
        <p:txBody>
          <a:bodyPr spcFirstLastPara="1" wrap="square" lIns="0" tIns="12050" rIns="0" bIns="0" anchor="t" anchorCtr="0">
            <a:spAutoFit/>
          </a:bodyPr>
          <a:lstStyle/>
          <a:p>
            <a:pPr marL="184150" marR="0" lvl="0" indent="-171450" algn="l" rtl="0">
              <a:lnSpc>
                <a:spcPct val="150000"/>
              </a:lnSpc>
              <a:spcBef>
                <a:spcPts val="0"/>
              </a:spcBef>
              <a:spcAft>
                <a:spcPts val="0"/>
              </a:spcAft>
              <a:buClr>
                <a:srgbClr val="E80988"/>
              </a:buClr>
              <a:buSzPts val="1400"/>
              <a:buFont typeface="Arial"/>
              <a:buChar char="•"/>
            </a:pPr>
            <a:r>
              <a:rPr lang="en-IE" sz="1400" dirty="0">
                <a:solidFill>
                  <a:srgbClr val="FFFFFF"/>
                </a:solidFill>
                <a:latin typeface="Arial"/>
                <a:ea typeface="Arial"/>
                <a:cs typeface="Arial"/>
                <a:sym typeface="Arial"/>
              </a:rPr>
              <a:t>Data Understanding</a:t>
            </a:r>
            <a:endParaRPr dirty="0"/>
          </a:p>
          <a:p>
            <a:pPr marL="184150" marR="0" lvl="0" indent="-171450" algn="l" rtl="0">
              <a:lnSpc>
                <a:spcPct val="150000"/>
              </a:lnSpc>
              <a:spcBef>
                <a:spcPts val="95"/>
              </a:spcBef>
              <a:spcAft>
                <a:spcPts val="0"/>
              </a:spcAft>
              <a:buClr>
                <a:srgbClr val="E80988"/>
              </a:buClr>
              <a:buSzPts val="1400"/>
              <a:buFont typeface="Arial"/>
              <a:buChar char="•"/>
            </a:pPr>
            <a:r>
              <a:rPr lang="en-IE" sz="1400" dirty="0">
                <a:solidFill>
                  <a:srgbClr val="FFFFFF"/>
                </a:solidFill>
                <a:latin typeface="Arial"/>
                <a:ea typeface="Arial"/>
                <a:cs typeface="Arial"/>
                <a:sym typeface="Arial"/>
              </a:rPr>
              <a:t>Data Profiling</a:t>
            </a:r>
            <a:endParaRPr dirty="0"/>
          </a:p>
          <a:p>
            <a:pPr marL="184150" marR="0" lvl="0" indent="-171450" algn="l" rtl="0">
              <a:lnSpc>
                <a:spcPct val="150000"/>
              </a:lnSpc>
              <a:spcBef>
                <a:spcPts val="95"/>
              </a:spcBef>
              <a:spcAft>
                <a:spcPts val="0"/>
              </a:spcAft>
              <a:buClr>
                <a:srgbClr val="E80988"/>
              </a:buClr>
              <a:buSzPts val="1400"/>
              <a:buFont typeface="Arial"/>
              <a:buChar char="•"/>
            </a:pPr>
            <a:r>
              <a:rPr lang="en-IE" sz="1400" dirty="0">
                <a:solidFill>
                  <a:srgbClr val="FFFFFF"/>
                </a:solidFill>
                <a:latin typeface="Arial"/>
                <a:ea typeface="Arial"/>
                <a:cs typeface="Arial"/>
                <a:sym typeface="Arial"/>
              </a:rPr>
              <a:t>Statistical and Exploratory analysis</a:t>
            </a:r>
            <a:endParaRPr dirty="0"/>
          </a:p>
        </p:txBody>
      </p:sp>
      <p:sp>
        <p:nvSpPr>
          <p:cNvPr id="162" name="Google Shape;162;p5"/>
          <p:cNvSpPr txBox="1"/>
          <p:nvPr/>
        </p:nvSpPr>
        <p:spPr>
          <a:xfrm>
            <a:off x="1665389" y="4957034"/>
            <a:ext cx="1934153" cy="1438214"/>
          </a:xfrm>
          <a:prstGeom prst="rect">
            <a:avLst/>
          </a:prstGeom>
          <a:noFill/>
          <a:ln>
            <a:noFill/>
          </a:ln>
        </p:spPr>
        <p:txBody>
          <a:bodyPr spcFirstLastPara="1" wrap="square" lIns="0" tIns="128900" rIns="0" bIns="0" anchor="t" anchorCtr="0">
            <a:spAutoFit/>
          </a:bodyPr>
          <a:lstStyle/>
          <a:p>
            <a:pPr marL="184150" marR="0" lvl="0" indent="-171450" algn="l" rtl="0">
              <a:lnSpc>
                <a:spcPct val="100000"/>
              </a:lnSpc>
              <a:spcBef>
                <a:spcPts val="0"/>
              </a:spcBef>
              <a:spcAft>
                <a:spcPts val="0"/>
              </a:spcAft>
              <a:buClr>
                <a:srgbClr val="E80988"/>
              </a:buClr>
              <a:buSzPts val="1400"/>
              <a:buFont typeface="Arial"/>
              <a:buChar char="•"/>
            </a:pPr>
            <a:r>
              <a:rPr lang="en-IE" sz="1400" dirty="0">
                <a:solidFill>
                  <a:srgbClr val="FFFFFF"/>
                </a:solidFill>
                <a:latin typeface="Arial"/>
                <a:ea typeface="Arial"/>
                <a:cs typeface="Arial"/>
                <a:sym typeface="Arial"/>
              </a:rPr>
              <a:t>Determine Business Objectives</a:t>
            </a:r>
            <a:endParaRPr sz="1400" dirty="0">
              <a:solidFill>
                <a:schemeClr val="dk1"/>
              </a:solidFill>
              <a:latin typeface="Arial"/>
              <a:ea typeface="Arial"/>
              <a:cs typeface="Arial"/>
              <a:sym typeface="Arial"/>
            </a:endParaRPr>
          </a:p>
          <a:p>
            <a:pPr marL="184150" marR="0" lvl="0" indent="-171450" algn="l" rtl="0">
              <a:lnSpc>
                <a:spcPct val="100000"/>
              </a:lnSpc>
              <a:spcBef>
                <a:spcPts val="919"/>
              </a:spcBef>
              <a:spcAft>
                <a:spcPts val="0"/>
              </a:spcAft>
              <a:buClr>
                <a:srgbClr val="E80988"/>
              </a:buClr>
              <a:buSzPts val="1400"/>
              <a:buFont typeface="Arial"/>
              <a:buChar char="•"/>
            </a:pPr>
            <a:r>
              <a:rPr lang="en-IE" sz="1400" dirty="0">
                <a:solidFill>
                  <a:srgbClr val="FFFFFF"/>
                </a:solidFill>
                <a:latin typeface="Arial"/>
                <a:ea typeface="Arial"/>
                <a:cs typeface="Arial"/>
                <a:sym typeface="Arial"/>
              </a:rPr>
              <a:t>Formulate Assumptions</a:t>
            </a:r>
            <a:endParaRPr sz="1400" dirty="0">
              <a:solidFill>
                <a:schemeClr val="dk1"/>
              </a:solidFill>
              <a:latin typeface="Arial"/>
              <a:ea typeface="Arial"/>
              <a:cs typeface="Arial"/>
              <a:sym typeface="Arial"/>
            </a:endParaRPr>
          </a:p>
          <a:p>
            <a:pPr marL="184150" marR="0" lvl="0" indent="-171450" algn="l" rtl="0">
              <a:lnSpc>
                <a:spcPct val="100000"/>
              </a:lnSpc>
              <a:spcBef>
                <a:spcPts val="920"/>
              </a:spcBef>
              <a:spcAft>
                <a:spcPts val="0"/>
              </a:spcAft>
              <a:buClr>
                <a:srgbClr val="E80988"/>
              </a:buClr>
              <a:buSzPts val="1400"/>
              <a:buFont typeface="Arial"/>
              <a:buChar char="•"/>
            </a:pPr>
            <a:r>
              <a:rPr lang="en-IE" sz="1400" dirty="0">
                <a:solidFill>
                  <a:srgbClr val="FFFFFF"/>
                </a:solidFill>
                <a:latin typeface="Arial"/>
                <a:ea typeface="Arial"/>
                <a:cs typeface="Arial"/>
                <a:sym typeface="Arial"/>
              </a:rPr>
              <a:t>Engage with SME’s</a:t>
            </a:r>
            <a:endParaRPr sz="1400" dirty="0">
              <a:solidFill>
                <a:schemeClr val="dk1"/>
              </a:solidFill>
              <a:latin typeface="Arial"/>
              <a:ea typeface="Arial"/>
              <a:cs typeface="Arial"/>
              <a:sym typeface="Arial"/>
            </a:endParaRPr>
          </a:p>
        </p:txBody>
      </p:sp>
      <p:sp>
        <p:nvSpPr>
          <p:cNvPr id="163" name="Google Shape;163;p5"/>
          <p:cNvSpPr txBox="1"/>
          <p:nvPr/>
        </p:nvSpPr>
        <p:spPr>
          <a:xfrm>
            <a:off x="7093923" y="4012623"/>
            <a:ext cx="2412933" cy="2338446"/>
          </a:xfrm>
          <a:prstGeom prst="rect">
            <a:avLst/>
          </a:prstGeom>
          <a:noFill/>
          <a:ln>
            <a:noFill/>
          </a:ln>
        </p:spPr>
        <p:txBody>
          <a:bodyPr spcFirstLastPara="1" wrap="square" lIns="0" tIns="12050" rIns="0" bIns="0" anchor="t" anchorCtr="0">
            <a:spAutoFit/>
          </a:bodyPr>
          <a:lstStyle/>
          <a:p>
            <a:pPr marL="184150" marR="0" lvl="0" indent="-171450" algn="l" rtl="0">
              <a:lnSpc>
                <a:spcPct val="150000"/>
              </a:lnSpc>
              <a:spcBef>
                <a:spcPts val="0"/>
              </a:spcBef>
              <a:spcAft>
                <a:spcPts val="0"/>
              </a:spcAft>
              <a:buClr>
                <a:srgbClr val="E80988"/>
              </a:buClr>
              <a:buSzPts val="1400"/>
              <a:buFont typeface="Arial"/>
              <a:buChar char="•"/>
            </a:pPr>
            <a:r>
              <a:rPr lang="en-IE" sz="1400" dirty="0">
                <a:solidFill>
                  <a:srgbClr val="FFFFFF"/>
                </a:solidFill>
                <a:latin typeface="Arial"/>
                <a:ea typeface="Arial"/>
                <a:cs typeface="Arial"/>
                <a:sym typeface="Arial"/>
              </a:rPr>
              <a:t>Modelling - selection of Machine Learning models</a:t>
            </a:r>
            <a:endParaRPr dirty="0"/>
          </a:p>
          <a:p>
            <a:pPr marL="184150" marR="0" lvl="0" indent="-171450" algn="l" rtl="0">
              <a:lnSpc>
                <a:spcPct val="150000"/>
              </a:lnSpc>
              <a:spcBef>
                <a:spcPts val="95"/>
              </a:spcBef>
              <a:spcAft>
                <a:spcPts val="0"/>
              </a:spcAft>
              <a:buClr>
                <a:srgbClr val="E80988"/>
              </a:buClr>
              <a:buSzPts val="1400"/>
              <a:buFont typeface="Arial"/>
              <a:buChar char="•"/>
            </a:pPr>
            <a:r>
              <a:rPr lang="en-IE" sz="1400" dirty="0">
                <a:solidFill>
                  <a:srgbClr val="FFFFFF"/>
                </a:solidFill>
                <a:latin typeface="Arial"/>
                <a:ea typeface="Arial"/>
                <a:cs typeface="Arial"/>
                <a:sym typeface="Arial"/>
              </a:rPr>
              <a:t>Implementation of models</a:t>
            </a:r>
            <a:endParaRPr dirty="0"/>
          </a:p>
          <a:p>
            <a:pPr marL="184150" marR="0" lvl="0" indent="-171450" algn="l" rtl="0">
              <a:lnSpc>
                <a:spcPct val="150000"/>
              </a:lnSpc>
              <a:spcBef>
                <a:spcPts val="95"/>
              </a:spcBef>
              <a:spcAft>
                <a:spcPts val="0"/>
              </a:spcAft>
              <a:buClr>
                <a:srgbClr val="E80988"/>
              </a:buClr>
              <a:buSzPts val="1400"/>
              <a:buFont typeface="Arial"/>
              <a:buChar char="•"/>
            </a:pPr>
            <a:r>
              <a:rPr lang="en-IE" sz="1400" dirty="0">
                <a:solidFill>
                  <a:srgbClr val="FFFFFF"/>
                </a:solidFill>
                <a:latin typeface="Arial"/>
                <a:ea typeface="Arial"/>
                <a:cs typeface="Arial"/>
                <a:sym typeface="Arial"/>
              </a:rPr>
              <a:t>Optimization</a:t>
            </a:r>
            <a:endParaRPr dirty="0"/>
          </a:p>
          <a:p>
            <a:pPr marL="184150" marR="0" lvl="0" indent="-82550" algn="l" rtl="0">
              <a:lnSpc>
                <a:spcPct val="150000"/>
              </a:lnSpc>
              <a:spcBef>
                <a:spcPts val="95"/>
              </a:spcBef>
              <a:spcAft>
                <a:spcPts val="0"/>
              </a:spcAft>
              <a:buClr>
                <a:srgbClr val="E80988"/>
              </a:buClr>
              <a:buSzPts val="1400"/>
              <a:buFont typeface="Calibri"/>
              <a:buNone/>
            </a:pPr>
            <a:endParaRPr sz="1400" dirty="0">
              <a:solidFill>
                <a:srgbClr val="FFFFFF"/>
              </a:solidFill>
              <a:latin typeface="Arial"/>
              <a:ea typeface="Arial"/>
              <a:cs typeface="Arial"/>
              <a:sym typeface="Arial"/>
            </a:endParaRPr>
          </a:p>
          <a:p>
            <a:pPr marL="184150" marR="0" lvl="0" indent="-82550" algn="l" rtl="0">
              <a:lnSpc>
                <a:spcPct val="150000"/>
              </a:lnSpc>
              <a:spcBef>
                <a:spcPts val="95"/>
              </a:spcBef>
              <a:spcAft>
                <a:spcPts val="0"/>
              </a:spcAft>
              <a:buClr>
                <a:srgbClr val="E80988"/>
              </a:buClr>
              <a:buSzPts val="1400"/>
              <a:buFont typeface="Calibri"/>
              <a:buNone/>
            </a:pPr>
            <a:endParaRPr sz="1400" dirty="0">
              <a:solidFill>
                <a:srgbClr val="FFFFFF"/>
              </a:solidFill>
              <a:latin typeface="Arial"/>
              <a:ea typeface="Arial"/>
              <a:cs typeface="Arial"/>
              <a:sym typeface="Arial"/>
            </a:endParaRPr>
          </a:p>
          <a:p>
            <a:pPr marL="184150" marR="0" lvl="0" indent="-82550" algn="l" rtl="0">
              <a:lnSpc>
                <a:spcPct val="150000"/>
              </a:lnSpc>
              <a:spcBef>
                <a:spcPts val="95"/>
              </a:spcBef>
              <a:spcAft>
                <a:spcPts val="0"/>
              </a:spcAft>
              <a:buClr>
                <a:srgbClr val="E80988"/>
              </a:buClr>
              <a:buSzPts val="1400"/>
              <a:buFont typeface="Calibri"/>
              <a:buNone/>
            </a:pPr>
            <a:endParaRPr sz="1400" dirty="0">
              <a:solidFill>
                <a:schemeClr val="dk1"/>
              </a:solidFill>
              <a:latin typeface="Arial"/>
              <a:ea typeface="Arial"/>
              <a:cs typeface="Arial"/>
              <a:sym typeface="Arial"/>
            </a:endParaRPr>
          </a:p>
        </p:txBody>
      </p:sp>
      <p:sp>
        <p:nvSpPr>
          <p:cNvPr id="164" name="Google Shape;164;p5"/>
          <p:cNvSpPr txBox="1"/>
          <p:nvPr/>
        </p:nvSpPr>
        <p:spPr>
          <a:xfrm>
            <a:off x="9704341" y="3028462"/>
            <a:ext cx="1882775" cy="675249"/>
          </a:xfrm>
          <a:prstGeom prst="rect">
            <a:avLst/>
          </a:prstGeom>
          <a:noFill/>
          <a:ln>
            <a:noFill/>
          </a:ln>
        </p:spPr>
        <p:txBody>
          <a:bodyPr spcFirstLastPara="1" wrap="square" lIns="0" tIns="10150" rIns="0" bIns="0" anchor="t" anchorCtr="0">
            <a:spAutoFit/>
          </a:bodyPr>
          <a:lstStyle/>
          <a:p>
            <a:pPr marL="184150" marR="5080" lvl="0" indent="-171450" algn="l" rtl="0">
              <a:lnSpc>
                <a:spcPct val="101099"/>
              </a:lnSpc>
              <a:spcBef>
                <a:spcPts val="0"/>
              </a:spcBef>
              <a:spcAft>
                <a:spcPts val="0"/>
              </a:spcAft>
              <a:buClr>
                <a:srgbClr val="E80988"/>
              </a:buClr>
              <a:buSzPts val="1400"/>
              <a:buFont typeface="Arial"/>
              <a:buChar char="•"/>
            </a:pPr>
            <a:r>
              <a:rPr lang="en-IE" sz="1400">
                <a:solidFill>
                  <a:srgbClr val="FFFFFF"/>
                </a:solidFill>
                <a:latin typeface="Arial"/>
                <a:ea typeface="Arial"/>
                <a:cs typeface="Arial"/>
                <a:sym typeface="Arial"/>
              </a:rPr>
              <a:t>Evaluation of Models</a:t>
            </a:r>
            <a:endParaRPr/>
          </a:p>
          <a:p>
            <a:pPr marL="184150" marR="5080" lvl="0" indent="-171450" algn="l" rtl="0">
              <a:lnSpc>
                <a:spcPct val="101099"/>
              </a:lnSpc>
              <a:spcBef>
                <a:spcPts val="80"/>
              </a:spcBef>
              <a:spcAft>
                <a:spcPts val="0"/>
              </a:spcAft>
              <a:buClr>
                <a:srgbClr val="E80988"/>
              </a:buClr>
              <a:buSzPts val="1400"/>
              <a:buFont typeface="Arial"/>
              <a:buChar char="•"/>
            </a:pPr>
            <a:r>
              <a:rPr lang="en-IE" sz="1400">
                <a:solidFill>
                  <a:srgbClr val="FFFFFF"/>
                </a:solidFill>
                <a:latin typeface="Arial"/>
                <a:ea typeface="Arial"/>
                <a:cs typeface="Arial"/>
                <a:sym typeface="Arial"/>
              </a:rPr>
              <a:t>Visualisation</a:t>
            </a:r>
            <a:endParaRPr/>
          </a:p>
          <a:p>
            <a:pPr marL="184150" marR="5080" lvl="0" indent="-171450" algn="l" rtl="0">
              <a:lnSpc>
                <a:spcPct val="101099"/>
              </a:lnSpc>
              <a:spcBef>
                <a:spcPts val="80"/>
              </a:spcBef>
              <a:spcAft>
                <a:spcPts val="0"/>
              </a:spcAft>
              <a:buClr>
                <a:srgbClr val="E80988"/>
              </a:buClr>
              <a:buSzPts val="1400"/>
              <a:buFont typeface="Arial"/>
              <a:buChar char="•"/>
            </a:pPr>
            <a:r>
              <a:rPr lang="en-IE" sz="1400">
                <a:solidFill>
                  <a:srgbClr val="FFFFFF"/>
                </a:solidFill>
                <a:latin typeface="Arial"/>
                <a:ea typeface="Arial"/>
                <a:cs typeface="Arial"/>
                <a:sym typeface="Arial"/>
              </a:rPr>
              <a:t>Reporting the Results</a:t>
            </a:r>
            <a:endParaRPr/>
          </a:p>
        </p:txBody>
      </p:sp>
      <p:sp>
        <p:nvSpPr>
          <p:cNvPr id="165" name="Google Shape;165;p5"/>
          <p:cNvSpPr txBox="1"/>
          <p:nvPr/>
        </p:nvSpPr>
        <p:spPr>
          <a:xfrm>
            <a:off x="4173067" y="2887700"/>
            <a:ext cx="2388235" cy="536044"/>
          </a:xfrm>
          <a:prstGeom prst="rect">
            <a:avLst/>
          </a:prstGeom>
          <a:noFill/>
          <a:ln>
            <a:noFill/>
          </a:ln>
        </p:spPr>
        <p:txBody>
          <a:bodyPr spcFirstLastPara="1" wrap="square" lIns="0" tIns="22850" rIns="0" bIns="0" anchor="t" anchorCtr="0">
            <a:spAutoFit/>
          </a:bodyPr>
          <a:lstStyle/>
          <a:p>
            <a:pPr marL="12700" marR="5080" lvl="0" indent="0" algn="ctr" rtl="0">
              <a:lnSpc>
                <a:spcPct val="118750"/>
              </a:lnSpc>
              <a:spcBef>
                <a:spcPts val="0"/>
              </a:spcBef>
              <a:spcAft>
                <a:spcPts val="0"/>
              </a:spcAft>
              <a:buNone/>
            </a:pPr>
            <a:r>
              <a:rPr lang="en-IE" sz="1600" b="1">
                <a:solidFill>
                  <a:srgbClr val="FFFFFF"/>
                </a:solidFill>
                <a:latin typeface="Trebuchet MS"/>
                <a:ea typeface="Trebuchet MS"/>
                <a:cs typeface="Trebuchet MS"/>
                <a:sym typeface="Trebuchet MS"/>
              </a:rPr>
              <a:t> DATA ANALYSIS</a:t>
            </a:r>
            <a:endParaRPr/>
          </a:p>
          <a:p>
            <a:pPr marL="12700" marR="5080" lvl="0" indent="0" algn="ctr" rtl="0">
              <a:lnSpc>
                <a:spcPct val="118750"/>
              </a:lnSpc>
              <a:spcBef>
                <a:spcPts val="180"/>
              </a:spcBef>
              <a:spcAft>
                <a:spcPts val="0"/>
              </a:spcAft>
              <a:buNone/>
            </a:pPr>
            <a:r>
              <a:rPr lang="en-IE" sz="1600" b="1">
                <a:solidFill>
                  <a:srgbClr val="FFFFFF"/>
                </a:solidFill>
                <a:latin typeface="Trebuchet MS"/>
                <a:ea typeface="Trebuchet MS"/>
                <a:cs typeface="Trebuchet MS"/>
                <a:sym typeface="Trebuchet MS"/>
              </a:rPr>
              <a:t>MILESTONE2</a:t>
            </a:r>
            <a:endParaRPr sz="1600">
              <a:solidFill>
                <a:schemeClr val="dk1"/>
              </a:solidFill>
              <a:latin typeface="Trebuchet MS"/>
              <a:ea typeface="Trebuchet MS"/>
              <a:cs typeface="Trebuchet MS"/>
              <a:sym typeface="Trebuchet MS"/>
            </a:endParaRPr>
          </a:p>
        </p:txBody>
      </p:sp>
      <p:sp>
        <p:nvSpPr>
          <p:cNvPr id="166" name="Google Shape;166;p5"/>
          <p:cNvSpPr txBox="1"/>
          <p:nvPr/>
        </p:nvSpPr>
        <p:spPr>
          <a:xfrm>
            <a:off x="6870867" y="1457215"/>
            <a:ext cx="4232275" cy="1231106"/>
          </a:xfrm>
          <a:prstGeom prst="rect">
            <a:avLst/>
          </a:prstGeom>
          <a:noFill/>
          <a:ln>
            <a:noFill/>
          </a:ln>
        </p:spPr>
        <p:txBody>
          <a:bodyPr spcFirstLastPara="1" wrap="square" lIns="0" tIns="12700" rIns="0" bIns="0" anchor="t" anchorCtr="0">
            <a:spAutoFit/>
          </a:bodyPr>
          <a:lstStyle/>
          <a:p>
            <a:pPr marL="2599690" marR="0" lvl="0" indent="0" algn="l" rtl="0">
              <a:lnSpc>
                <a:spcPct val="119375"/>
              </a:lnSpc>
              <a:spcBef>
                <a:spcPts val="0"/>
              </a:spcBef>
              <a:spcAft>
                <a:spcPts val="0"/>
              </a:spcAft>
              <a:buNone/>
            </a:pPr>
            <a:r>
              <a:rPr lang="en-IE" sz="1600" b="1">
                <a:solidFill>
                  <a:srgbClr val="FFFFFF"/>
                </a:solidFill>
                <a:latin typeface="Trebuchet MS"/>
                <a:ea typeface="Trebuchet MS"/>
                <a:cs typeface="Trebuchet MS"/>
                <a:sym typeface="Trebuchet MS"/>
              </a:rPr>
              <a:t>EVALUATION</a:t>
            </a:r>
            <a:endParaRPr/>
          </a:p>
          <a:p>
            <a:pPr marL="2599690" marR="0" lvl="0" indent="0" algn="l" rtl="0">
              <a:lnSpc>
                <a:spcPct val="119375"/>
              </a:lnSpc>
              <a:spcBef>
                <a:spcPts val="100"/>
              </a:spcBef>
              <a:spcAft>
                <a:spcPts val="0"/>
              </a:spcAft>
              <a:buNone/>
            </a:pPr>
            <a:r>
              <a:rPr lang="en-IE" sz="1600" b="1">
                <a:solidFill>
                  <a:srgbClr val="FFFFFF"/>
                </a:solidFill>
                <a:latin typeface="Trebuchet MS"/>
                <a:ea typeface="Trebuchet MS"/>
                <a:cs typeface="Trebuchet MS"/>
                <a:sym typeface="Trebuchet MS"/>
              </a:rPr>
              <a:t>MILESTONE4</a:t>
            </a:r>
            <a:endParaRPr sz="1600">
              <a:solidFill>
                <a:schemeClr val="dk1"/>
              </a:solidFill>
              <a:latin typeface="Trebuchet MS"/>
              <a:ea typeface="Trebuchet MS"/>
              <a:cs typeface="Trebuchet MS"/>
              <a:sym typeface="Trebuchet MS"/>
            </a:endParaRPr>
          </a:p>
          <a:p>
            <a:pPr marL="0" marR="0" lvl="0" indent="0" algn="l" rtl="0">
              <a:lnSpc>
                <a:spcPct val="100000"/>
              </a:lnSpc>
              <a:spcBef>
                <a:spcPts val="40"/>
              </a:spcBef>
              <a:spcAft>
                <a:spcPts val="0"/>
              </a:spcAft>
              <a:buNone/>
            </a:pPr>
            <a:endParaRPr sz="1500">
              <a:solidFill>
                <a:schemeClr val="dk1"/>
              </a:solidFill>
              <a:latin typeface="Times New Roman"/>
              <a:ea typeface="Times New Roman"/>
              <a:cs typeface="Times New Roman"/>
              <a:sym typeface="Times New Roman"/>
            </a:endParaRPr>
          </a:p>
          <a:p>
            <a:pPr marL="12700" marR="2487295" lvl="0" indent="0" algn="ctr" rtl="0">
              <a:lnSpc>
                <a:spcPct val="118750"/>
              </a:lnSpc>
              <a:spcBef>
                <a:spcPts val="0"/>
              </a:spcBef>
              <a:spcAft>
                <a:spcPts val="0"/>
              </a:spcAft>
              <a:buNone/>
            </a:pPr>
            <a:r>
              <a:rPr lang="en-IE" sz="1600" b="1">
                <a:solidFill>
                  <a:srgbClr val="FFFFFF"/>
                </a:solidFill>
                <a:latin typeface="Trebuchet MS"/>
                <a:ea typeface="Trebuchet MS"/>
                <a:cs typeface="Trebuchet MS"/>
                <a:sym typeface="Trebuchet MS"/>
              </a:rPr>
              <a:t>IMPLEMENTATION</a:t>
            </a:r>
            <a:endParaRPr/>
          </a:p>
          <a:p>
            <a:pPr marL="12700" marR="2487295" lvl="0" indent="0" algn="ctr" rtl="0">
              <a:lnSpc>
                <a:spcPct val="118750"/>
              </a:lnSpc>
              <a:spcBef>
                <a:spcPts val="0"/>
              </a:spcBef>
              <a:spcAft>
                <a:spcPts val="0"/>
              </a:spcAft>
              <a:buNone/>
            </a:pPr>
            <a:r>
              <a:rPr lang="en-IE" sz="1600" b="1">
                <a:solidFill>
                  <a:srgbClr val="FFFFFF"/>
                </a:solidFill>
                <a:latin typeface="Trebuchet MS"/>
                <a:ea typeface="Trebuchet MS"/>
                <a:cs typeface="Trebuchet MS"/>
                <a:sym typeface="Trebuchet MS"/>
              </a:rPr>
              <a:t>MILESTONE3</a:t>
            </a:r>
            <a:endParaRPr sz="1600">
              <a:solidFill>
                <a:schemeClr val="dk1"/>
              </a:solidFill>
              <a:latin typeface="Trebuchet MS"/>
              <a:ea typeface="Trebuchet MS"/>
              <a:cs typeface="Trebuchet MS"/>
              <a:sym typeface="Trebuchet MS"/>
            </a:endParaRPr>
          </a:p>
        </p:txBody>
      </p:sp>
      <p:sp>
        <p:nvSpPr>
          <p:cNvPr id="167" name="Google Shape;167;p5"/>
          <p:cNvSpPr txBox="1"/>
          <p:nvPr/>
        </p:nvSpPr>
        <p:spPr>
          <a:xfrm>
            <a:off x="1481166" y="3274059"/>
            <a:ext cx="2252633" cy="518091"/>
          </a:xfrm>
          <a:prstGeom prst="rect">
            <a:avLst/>
          </a:prstGeom>
          <a:noFill/>
          <a:ln>
            <a:noFill/>
          </a:ln>
        </p:spPr>
        <p:txBody>
          <a:bodyPr spcFirstLastPara="1" wrap="square" lIns="0" tIns="12700" rIns="0" bIns="0" anchor="t" anchorCtr="0">
            <a:spAutoFit/>
          </a:bodyPr>
          <a:lstStyle/>
          <a:p>
            <a:pPr marL="12700" marR="0" lvl="0" indent="0" algn="ctr" rtl="0">
              <a:lnSpc>
                <a:spcPct val="100000"/>
              </a:lnSpc>
              <a:spcBef>
                <a:spcPts val="0"/>
              </a:spcBef>
              <a:spcAft>
                <a:spcPts val="0"/>
              </a:spcAft>
              <a:buNone/>
            </a:pPr>
            <a:r>
              <a:rPr lang="en-IE" sz="1600" b="1">
                <a:solidFill>
                  <a:srgbClr val="FFFFFF"/>
                </a:solidFill>
                <a:latin typeface="Trebuchet MS"/>
                <a:ea typeface="Trebuchet MS"/>
                <a:cs typeface="Trebuchet MS"/>
                <a:sym typeface="Trebuchet MS"/>
              </a:rPr>
              <a:t>BUSINESS CONSULTING</a:t>
            </a:r>
            <a:endParaRPr/>
          </a:p>
          <a:p>
            <a:pPr marL="12700" marR="0" lvl="0" indent="0" algn="ctr" rtl="0">
              <a:lnSpc>
                <a:spcPct val="100000"/>
              </a:lnSpc>
              <a:spcBef>
                <a:spcPts val="100"/>
              </a:spcBef>
              <a:spcAft>
                <a:spcPts val="0"/>
              </a:spcAft>
              <a:buNone/>
            </a:pPr>
            <a:r>
              <a:rPr lang="en-IE" sz="1600" b="1">
                <a:solidFill>
                  <a:srgbClr val="FFFFFF"/>
                </a:solidFill>
                <a:latin typeface="Trebuchet MS"/>
                <a:ea typeface="Trebuchet MS"/>
                <a:cs typeface="Trebuchet MS"/>
                <a:sym typeface="Trebuchet MS"/>
              </a:rPr>
              <a:t>MILESTONE1</a:t>
            </a:r>
            <a:endParaRPr sz="1600">
              <a:solidFill>
                <a:schemeClr val="dk1"/>
              </a:solidFill>
              <a:latin typeface="Trebuchet MS"/>
              <a:ea typeface="Trebuchet MS"/>
              <a:cs typeface="Trebuchet MS"/>
              <a:sym typeface="Trebuchet MS"/>
            </a:endParaRPr>
          </a:p>
        </p:txBody>
      </p:sp>
      <p:sp>
        <p:nvSpPr>
          <p:cNvPr id="168" name="Google Shape;168;p5"/>
          <p:cNvSpPr/>
          <p:nvPr/>
        </p:nvSpPr>
        <p:spPr>
          <a:xfrm>
            <a:off x="5723029" y="6680454"/>
            <a:ext cx="6012942" cy="177545"/>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9" name="Google Shape;169;p5"/>
          <p:cNvSpPr/>
          <p:nvPr/>
        </p:nvSpPr>
        <p:spPr>
          <a:xfrm>
            <a:off x="872355" y="476607"/>
            <a:ext cx="351491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3000" b="1" dirty="0">
                <a:solidFill>
                  <a:schemeClr val="lt1"/>
                </a:solidFill>
                <a:latin typeface="Calibri"/>
                <a:ea typeface="Calibri"/>
                <a:cs typeface="Calibri"/>
                <a:sym typeface="Calibri"/>
              </a:rPr>
              <a:t>Analytics Approach</a:t>
            </a:r>
            <a:endParaRPr sz="3000" dirty="0">
              <a:solidFill>
                <a:schemeClr val="dk1"/>
              </a:solidFill>
              <a:latin typeface="Calibri"/>
              <a:ea typeface="Calibri"/>
              <a:cs typeface="Calibri"/>
              <a:sym typeface="Calibri"/>
            </a:endParaRPr>
          </a:p>
        </p:txBody>
      </p:sp>
      <p:sp>
        <p:nvSpPr>
          <p:cNvPr id="170" name="Google Shape;170;p5"/>
          <p:cNvSpPr/>
          <p:nvPr/>
        </p:nvSpPr>
        <p:spPr>
          <a:xfrm>
            <a:off x="872355" y="914400"/>
            <a:ext cx="3925563" cy="4770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E" sz="2500" b="1" dirty="0">
                <a:solidFill>
                  <a:srgbClr val="FFC000"/>
                </a:solidFill>
                <a:latin typeface="Calibri"/>
                <a:ea typeface="Calibri"/>
                <a:cs typeface="Calibri"/>
                <a:sym typeface="Calibri"/>
              </a:rPr>
              <a:t>How does the service work?</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6"/>
          <p:cNvSpPr txBox="1"/>
          <p:nvPr/>
        </p:nvSpPr>
        <p:spPr>
          <a:xfrm>
            <a:off x="11902096" y="6563931"/>
            <a:ext cx="115570" cy="153035"/>
          </a:xfrm>
          <a:prstGeom prst="rect">
            <a:avLst/>
          </a:prstGeom>
          <a:noFill/>
          <a:ln>
            <a:noFill/>
          </a:ln>
        </p:spPr>
        <p:txBody>
          <a:bodyPr spcFirstLastPara="1" wrap="square" lIns="0" tIns="0" rIns="0" bIns="0" anchor="t" anchorCtr="0">
            <a:spAutoFit/>
          </a:bodyPr>
          <a:lstStyle/>
          <a:p>
            <a:pPr marL="25400" marR="0" lvl="0" indent="0" algn="l" rtl="0">
              <a:lnSpc>
                <a:spcPct val="104999"/>
              </a:lnSpc>
              <a:spcBef>
                <a:spcPts val="0"/>
              </a:spcBef>
              <a:spcAft>
                <a:spcPts val="0"/>
              </a:spcAft>
              <a:buNone/>
            </a:pPr>
            <a:fld id="{00000000-1234-1234-1234-123412341234}" type="slidenum">
              <a:rPr lang="en-IE" sz="1000">
                <a:solidFill>
                  <a:srgbClr val="FFFFFF"/>
                </a:solidFill>
                <a:latin typeface="Arial"/>
                <a:ea typeface="Arial"/>
                <a:cs typeface="Arial"/>
                <a:sym typeface="Arial"/>
              </a:rPr>
              <a:t>6</a:t>
            </a:fld>
            <a:endParaRPr sz="1000">
              <a:solidFill>
                <a:schemeClr val="dk1"/>
              </a:solidFill>
              <a:latin typeface="Arial"/>
              <a:ea typeface="Arial"/>
              <a:cs typeface="Arial"/>
              <a:sym typeface="Arial"/>
            </a:endParaRPr>
          </a:p>
        </p:txBody>
      </p:sp>
      <p:sp>
        <p:nvSpPr>
          <p:cNvPr id="177" name="Google Shape;177;p6"/>
          <p:cNvSpPr/>
          <p:nvPr/>
        </p:nvSpPr>
        <p:spPr>
          <a:xfrm>
            <a:off x="5723029" y="6680454"/>
            <a:ext cx="6012942" cy="177545"/>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8" name="Google Shape;178;p6"/>
          <p:cNvSpPr/>
          <p:nvPr/>
        </p:nvSpPr>
        <p:spPr>
          <a:xfrm>
            <a:off x="762000" y="457200"/>
            <a:ext cx="2597649"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3000" b="1" dirty="0">
                <a:solidFill>
                  <a:schemeClr val="lt1"/>
                </a:solidFill>
                <a:latin typeface="Calibri"/>
                <a:ea typeface="Calibri"/>
                <a:cs typeface="Calibri"/>
                <a:sym typeface="Calibri"/>
              </a:rPr>
              <a:t>Data Pipeline</a:t>
            </a:r>
            <a:endParaRPr sz="3000" dirty="0">
              <a:solidFill>
                <a:schemeClr val="dk1"/>
              </a:solidFill>
              <a:latin typeface="Calibri"/>
              <a:ea typeface="Calibri"/>
              <a:cs typeface="Calibri"/>
              <a:sym typeface="Calibri"/>
            </a:endParaRPr>
          </a:p>
        </p:txBody>
      </p:sp>
      <p:pic>
        <p:nvPicPr>
          <p:cNvPr id="179" name="Google Shape;179;p6"/>
          <p:cNvPicPr preferRelativeResize="0"/>
          <p:nvPr/>
        </p:nvPicPr>
        <p:blipFill rotWithShape="1">
          <a:blip r:embed="rId4">
            <a:alphaModFix/>
          </a:blip>
          <a:srcRect/>
          <a:stretch/>
        </p:blipFill>
        <p:spPr>
          <a:xfrm>
            <a:off x="1844029" y="1331885"/>
            <a:ext cx="7680972" cy="4837253"/>
          </a:xfrm>
          <a:prstGeom prst="rect">
            <a:avLst/>
          </a:prstGeom>
          <a:noFill/>
          <a:ln>
            <a:noFill/>
          </a:ln>
        </p:spPr>
      </p:pic>
      <p:sp>
        <p:nvSpPr>
          <p:cNvPr id="180" name="Google Shape;180;p6"/>
          <p:cNvSpPr txBox="1"/>
          <p:nvPr/>
        </p:nvSpPr>
        <p:spPr>
          <a:xfrm>
            <a:off x="7010400" y="6317074"/>
            <a:ext cx="5390803" cy="21544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800" u="sng">
                <a:solidFill>
                  <a:schemeClr val="lt1"/>
                </a:solidFill>
                <a:latin typeface="Calibri"/>
                <a:ea typeface="Calibri"/>
                <a:cs typeface="Calibri"/>
                <a:sym typeface="Calibri"/>
                <a:hlinkClick r:id="rId5"/>
              </a:rPr>
              <a:t>Source: https://medium.com/the-data-experience/building-a-data-pipeline-from-scratch-32b712cfb1db</a:t>
            </a:r>
            <a:endParaRPr sz="800" u="sng">
              <a:solidFill>
                <a:schemeClr val="lt1"/>
              </a:solidFill>
              <a:latin typeface="Calibri"/>
              <a:ea typeface="Calibri"/>
              <a:cs typeface="Calibri"/>
              <a:sym typeface="Calibri"/>
            </a:endParaRPr>
          </a:p>
        </p:txBody>
      </p:sp>
      <p:sp>
        <p:nvSpPr>
          <p:cNvPr id="181" name="Google Shape;181;p6"/>
          <p:cNvSpPr/>
          <p:nvPr/>
        </p:nvSpPr>
        <p:spPr>
          <a:xfrm>
            <a:off x="3810000" y="2039779"/>
            <a:ext cx="914400"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1000" b="1">
                <a:solidFill>
                  <a:srgbClr val="FFC100"/>
                </a:solidFill>
                <a:latin typeface="Calibri"/>
                <a:ea typeface="Calibri"/>
                <a:cs typeface="Calibri"/>
                <a:sym typeface="Calibri"/>
              </a:rPr>
              <a:t>Sensor Data</a:t>
            </a:r>
            <a:endParaRPr/>
          </a:p>
        </p:txBody>
      </p:sp>
      <p:sp>
        <p:nvSpPr>
          <p:cNvPr id="182" name="Google Shape;182;p6"/>
          <p:cNvSpPr/>
          <p:nvPr/>
        </p:nvSpPr>
        <p:spPr>
          <a:xfrm>
            <a:off x="2666999" y="2877979"/>
            <a:ext cx="102784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1000" b="1">
                <a:solidFill>
                  <a:srgbClr val="FFC100"/>
                </a:solidFill>
                <a:latin typeface="Calibri"/>
                <a:ea typeface="Calibri"/>
                <a:cs typeface="Calibri"/>
                <a:sym typeface="Calibri"/>
              </a:rPr>
              <a:t>Quality Control</a:t>
            </a:r>
            <a:endParaRPr/>
          </a:p>
        </p:txBody>
      </p:sp>
      <p:sp>
        <p:nvSpPr>
          <p:cNvPr id="183" name="Google Shape;183;p6"/>
          <p:cNvSpPr/>
          <p:nvPr/>
        </p:nvSpPr>
        <p:spPr>
          <a:xfrm>
            <a:off x="3884965" y="2876490"/>
            <a:ext cx="91563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1000" b="1">
                <a:solidFill>
                  <a:srgbClr val="FFC100"/>
                </a:solidFill>
                <a:latin typeface="Calibri"/>
                <a:ea typeface="Calibri"/>
                <a:cs typeface="Calibri"/>
                <a:sym typeface="Calibri"/>
              </a:rPr>
              <a:t>Maintenance </a:t>
            </a:r>
            <a:endParaRPr/>
          </a:p>
          <a:p>
            <a:pPr marL="0" marR="0" lvl="0" indent="0" algn="l" rtl="0">
              <a:spcBef>
                <a:spcPts val="0"/>
              </a:spcBef>
              <a:spcAft>
                <a:spcPts val="0"/>
              </a:spcAft>
              <a:buNone/>
            </a:pPr>
            <a:r>
              <a:rPr lang="en-IE" sz="1000" b="1">
                <a:solidFill>
                  <a:srgbClr val="FFC100"/>
                </a:solidFill>
                <a:latin typeface="Calibri"/>
                <a:ea typeface="Calibri"/>
                <a:cs typeface="Calibri"/>
                <a:sym typeface="Calibri"/>
              </a:rPr>
              <a:t>Costs</a:t>
            </a:r>
            <a:endParaRPr/>
          </a:p>
        </p:txBody>
      </p:sp>
      <p:sp>
        <p:nvSpPr>
          <p:cNvPr id="184" name="Google Shape;184;p6"/>
          <p:cNvSpPr/>
          <p:nvPr/>
        </p:nvSpPr>
        <p:spPr>
          <a:xfrm>
            <a:off x="6172200" y="3593068"/>
            <a:ext cx="1045479"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1600" b="1">
                <a:solidFill>
                  <a:srgbClr val="FFC100"/>
                </a:solidFill>
                <a:latin typeface="Calibri"/>
                <a:ea typeface="Calibri"/>
                <a:cs typeface="Calibri"/>
                <a:sym typeface="Calibri"/>
              </a:rPr>
              <a:t>Modelling</a:t>
            </a:r>
            <a:endParaRPr/>
          </a:p>
        </p:txBody>
      </p:sp>
      <p:sp>
        <p:nvSpPr>
          <p:cNvPr id="185" name="Google Shape;185;p6"/>
          <p:cNvSpPr/>
          <p:nvPr/>
        </p:nvSpPr>
        <p:spPr>
          <a:xfrm>
            <a:off x="762000" y="909276"/>
            <a:ext cx="5613717" cy="4770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E" sz="2500" b="1" dirty="0">
                <a:solidFill>
                  <a:srgbClr val="FFC000"/>
                </a:solidFill>
                <a:latin typeface="Calibri"/>
                <a:ea typeface="Calibri"/>
                <a:cs typeface="Calibri"/>
                <a:sym typeface="Calibri"/>
              </a:rPr>
              <a:t>Tools mean to reach answer to questions</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7"/>
          <p:cNvSpPr/>
          <p:nvPr/>
        </p:nvSpPr>
        <p:spPr>
          <a:xfrm>
            <a:off x="838200" y="533400"/>
            <a:ext cx="6579742"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3000" b="1" dirty="0">
                <a:solidFill>
                  <a:srgbClr val="FFC003"/>
                </a:solidFill>
                <a:latin typeface="Calibri"/>
                <a:ea typeface="Calibri"/>
                <a:cs typeface="Calibri"/>
                <a:sym typeface="Calibri"/>
              </a:rPr>
              <a:t>Initial Outcome from Statistical Analysis</a:t>
            </a:r>
            <a:endParaRPr sz="1800" dirty="0">
              <a:solidFill>
                <a:srgbClr val="FFC003"/>
              </a:solidFill>
              <a:latin typeface="Calibri"/>
              <a:ea typeface="Calibri"/>
              <a:cs typeface="Calibri"/>
              <a:sym typeface="Calibri"/>
            </a:endParaRPr>
          </a:p>
        </p:txBody>
      </p:sp>
      <p:sp>
        <p:nvSpPr>
          <p:cNvPr id="192" name="Google Shape;192;p7"/>
          <p:cNvSpPr txBox="1"/>
          <p:nvPr/>
        </p:nvSpPr>
        <p:spPr>
          <a:xfrm>
            <a:off x="838200" y="1295400"/>
            <a:ext cx="9829800" cy="110799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2200" b="1" dirty="0">
                <a:solidFill>
                  <a:srgbClr val="FEC004"/>
                </a:solidFill>
                <a:latin typeface="Calibri"/>
                <a:ea typeface="Calibri"/>
                <a:cs typeface="Calibri"/>
                <a:sym typeface="Calibri"/>
              </a:rPr>
              <a:t>Zone 3 </a:t>
            </a:r>
            <a:r>
              <a:rPr lang="en-IE" sz="2200" dirty="0">
                <a:solidFill>
                  <a:schemeClr val="lt1"/>
                </a:solidFill>
                <a:latin typeface="Calibri"/>
                <a:ea typeface="Calibri"/>
                <a:cs typeface="Calibri"/>
                <a:sym typeface="Calibri"/>
              </a:rPr>
              <a:t>area</a:t>
            </a:r>
            <a:r>
              <a:rPr lang="en-IE" sz="2200" b="1" dirty="0">
                <a:solidFill>
                  <a:srgbClr val="FEC004"/>
                </a:solidFill>
                <a:latin typeface="Calibri"/>
                <a:ea typeface="Calibri"/>
                <a:cs typeface="Calibri"/>
                <a:sym typeface="Calibri"/>
              </a:rPr>
              <a:t> </a:t>
            </a:r>
            <a:r>
              <a:rPr lang="en-IE" sz="2200" dirty="0">
                <a:solidFill>
                  <a:schemeClr val="lt1"/>
                </a:solidFill>
                <a:latin typeface="Calibri"/>
                <a:ea typeface="Calibri"/>
                <a:cs typeface="Calibri"/>
                <a:sym typeface="Calibri"/>
              </a:rPr>
              <a:t>produces defective products in </a:t>
            </a:r>
            <a:r>
              <a:rPr lang="en-IE" sz="2200" b="1" dirty="0">
                <a:solidFill>
                  <a:srgbClr val="F14830"/>
                </a:solidFill>
                <a:latin typeface="Calibri"/>
                <a:ea typeface="Calibri"/>
                <a:cs typeface="Calibri"/>
                <a:sym typeface="Calibri"/>
              </a:rPr>
              <a:t>all </a:t>
            </a:r>
            <a:r>
              <a:rPr lang="en-IE" sz="2200" b="1" dirty="0">
                <a:solidFill>
                  <a:srgbClr val="F1482E"/>
                </a:solidFill>
                <a:latin typeface="Calibri"/>
                <a:ea typeface="Calibri"/>
                <a:cs typeface="Calibri"/>
                <a:sym typeface="Calibri"/>
              </a:rPr>
              <a:t>SKUs</a:t>
            </a:r>
            <a:r>
              <a:rPr lang="en-IE" sz="2200" b="1" dirty="0">
                <a:solidFill>
                  <a:srgbClr val="F14830"/>
                </a:solidFill>
                <a:latin typeface="Calibri"/>
                <a:ea typeface="Calibri"/>
                <a:cs typeface="Calibri"/>
                <a:sym typeface="Calibri"/>
              </a:rPr>
              <a:t> </a:t>
            </a:r>
            <a:r>
              <a:rPr lang="en-IE" sz="2200" dirty="0">
                <a:solidFill>
                  <a:schemeClr val="lt1"/>
                </a:solidFill>
                <a:latin typeface="Calibri"/>
                <a:ea typeface="Calibri"/>
                <a:cs typeface="Calibri"/>
                <a:sym typeface="Calibri"/>
              </a:rPr>
              <a:t>and significantly affects defective product cost. It offers the opportunity to save approximately </a:t>
            </a:r>
            <a:r>
              <a:rPr lang="en-IE" sz="2200" b="1" dirty="0">
                <a:solidFill>
                  <a:srgbClr val="00B0F0"/>
                </a:solidFill>
                <a:latin typeface="Calibri"/>
                <a:ea typeface="Calibri"/>
                <a:cs typeface="Calibri"/>
                <a:sym typeface="Calibri"/>
              </a:rPr>
              <a:t>4 million euros </a:t>
            </a:r>
            <a:r>
              <a:rPr lang="en-IE" sz="2200" dirty="0">
                <a:solidFill>
                  <a:schemeClr val="lt1"/>
                </a:solidFill>
                <a:latin typeface="Calibri"/>
                <a:ea typeface="Calibri"/>
                <a:cs typeface="Calibri"/>
                <a:sym typeface="Calibri"/>
              </a:rPr>
              <a:t>from the maintenance cost of defective products.</a:t>
            </a:r>
            <a:endParaRPr dirty="0"/>
          </a:p>
        </p:txBody>
      </p:sp>
      <p:sp>
        <p:nvSpPr>
          <p:cNvPr id="193" name="Google Shape;193;p7"/>
          <p:cNvSpPr txBox="1"/>
          <p:nvPr/>
        </p:nvSpPr>
        <p:spPr>
          <a:xfrm>
            <a:off x="824087" y="2625804"/>
            <a:ext cx="9829800" cy="1107996"/>
          </a:xfrm>
          <a:prstGeom prst="rect">
            <a:avLst/>
          </a:prstGeom>
          <a:noFill/>
          <a:ln>
            <a:noFill/>
          </a:ln>
        </p:spPr>
        <p:txBody>
          <a:bodyPr spcFirstLastPara="1" wrap="square" lIns="91425" tIns="45700" rIns="91425" bIns="45700" anchor="t" anchorCtr="0">
            <a:spAutoFit/>
          </a:bodyPr>
          <a:lstStyle/>
          <a:p>
            <a:pPr marL="800100" marR="0" lvl="1" indent="-342900" algn="l" rtl="0">
              <a:spcBef>
                <a:spcPts val="0"/>
              </a:spcBef>
              <a:spcAft>
                <a:spcPts val="0"/>
              </a:spcAft>
              <a:buClr>
                <a:schemeClr val="lt1"/>
              </a:buClr>
              <a:buSzPts val="2200"/>
              <a:buFont typeface="Wingdings" pitchFamily="2" charset="2"/>
              <a:buChar char="ü"/>
            </a:pPr>
            <a:r>
              <a:rPr lang="en-IE" sz="2200" b="0" i="0" u="none" strike="noStrike" cap="none" dirty="0">
                <a:solidFill>
                  <a:schemeClr val="lt1"/>
                </a:solidFill>
                <a:latin typeface="Calibri"/>
                <a:ea typeface="Calibri"/>
                <a:cs typeface="Calibri"/>
                <a:sym typeface="Calibri"/>
              </a:rPr>
              <a:t>In Zone3 for </a:t>
            </a:r>
            <a:r>
              <a:rPr lang="en-IE" sz="2200" b="1" i="0" u="none" strike="noStrike" cap="none" dirty="0">
                <a:solidFill>
                  <a:srgbClr val="FFC100"/>
                </a:solidFill>
                <a:latin typeface="Calibri"/>
                <a:ea typeface="Calibri"/>
                <a:cs typeface="Calibri"/>
                <a:sym typeface="Calibri"/>
              </a:rPr>
              <a:t>C005</a:t>
            </a:r>
            <a:r>
              <a:rPr lang="en-IE" sz="2200" b="0" i="0" u="none" strike="noStrike" cap="none" dirty="0">
                <a:solidFill>
                  <a:srgbClr val="FFC100"/>
                </a:solidFill>
                <a:latin typeface="Calibri"/>
                <a:ea typeface="Calibri"/>
                <a:cs typeface="Calibri"/>
                <a:sym typeface="Calibri"/>
              </a:rPr>
              <a:t> </a:t>
            </a:r>
            <a:r>
              <a:rPr lang="en-IE" sz="2200" b="0" i="0" u="none" strike="noStrike" cap="none" dirty="0">
                <a:solidFill>
                  <a:schemeClr val="lt1"/>
                </a:solidFill>
                <a:latin typeface="Calibri"/>
                <a:ea typeface="Calibri"/>
                <a:cs typeface="Calibri"/>
                <a:sym typeface="Calibri"/>
              </a:rPr>
              <a:t>product defects are highly correlated with </a:t>
            </a:r>
            <a:r>
              <a:rPr lang="en-IE" sz="2200" b="1" i="0" u="none" strike="noStrike" cap="none" dirty="0">
                <a:solidFill>
                  <a:srgbClr val="F14830"/>
                </a:solidFill>
                <a:latin typeface="Calibri"/>
                <a:ea typeface="Calibri"/>
                <a:cs typeface="Calibri"/>
                <a:sym typeface="Calibri"/>
              </a:rPr>
              <a:t>humidity</a:t>
            </a:r>
            <a:r>
              <a:rPr lang="en-IE" sz="2200" b="0" i="0" u="none" strike="noStrike" cap="none" dirty="0">
                <a:solidFill>
                  <a:schemeClr val="lt1"/>
                </a:solidFill>
                <a:latin typeface="Calibri"/>
                <a:ea typeface="Calibri"/>
                <a:cs typeface="Calibri"/>
                <a:sym typeface="Calibri"/>
              </a:rPr>
              <a:t>. It provides the opportunity to save up to </a:t>
            </a:r>
            <a:r>
              <a:rPr lang="en-IE" sz="2200" b="1" i="0" u="none" strike="noStrike" cap="none" dirty="0">
                <a:solidFill>
                  <a:srgbClr val="00B0F0"/>
                </a:solidFill>
                <a:latin typeface="Calibri"/>
                <a:ea typeface="Calibri"/>
                <a:cs typeface="Calibri"/>
                <a:sym typeface="Calibri"/>
              </a:rPr>
              <a:t>1 Million euros </a:t>
            </a:r>
            <a:r>
              <a:rPr lang="en-IE" sz="2200" b="0" i="0" u="none" strike="noStrike" cap="none" dirty="0">
                <a:solidFill>
                  <a:schemeClr val="lt1"/>
                </a:solidFill>
                <a:latin typeface="Calibri"/>
                <a:ea typeface="Calibri"/>
                <a:cs typeface="Calibri"/>
                <a:sym typeface="Calibri"/>
              </a:rPr>
              <a:t>on the maintenance cost of defective products for only in 326 position.</a:t>
            </a:r>
            <a:endParaRPr dirty="0"/>
          </a:p>
        </p:txBody>
      </p:sp>
      <p:sp>
        <p:nvSpPr>
          <p:cNvPr id="194" name="Google Shape;194;p7"/>
          <p:cNvSpPr/>
          <p:nvPr/>
        </p:nvSpPr>
        <p:spPr>
          <a:xfrm>
            <a:off x="838199" y="3921204"/>
            <a:ext cx="9829799" cy="1446550"/>
          </a:xfrm>
          <a:prstGeom prst="rect">
            <a:avLst/>
          </a:prstGeom>
          <a:noFill/>
          <a:ln>
            <a:noFill/>
          </a:ln>
        </p:spPr>
        <p:txBody>
          <a:bodyPr spcFirstLastPara="1" wrap="square" lIns="91425" tIns="45700" rIns="91425" bIns="45700" anchor="t" anchorCtr="0">
            <a:spAutoFit/>
          </a:bodyPr>
          <a:lstStyle/>
          <a:p>
            <a:pPr marL="800100" marR="0" lvl="1" indent="-342900" algn="l" rtl="0">
              <a:spcBef>
                <a:spcPts val="0"/>
              </a:spcBef>
              <a:spcAft>
                <a:spcPts val="0"/>
              </a:spcAft>
              <a:buClr>
                <a:schemeClr val="bg1"/>
              </a:buClr>
              <a:buSzPts val="2200"/>
              <a:buFont typeface="Wingdings" pitchFamily="2" charset="2"/>
              <a:buChar char="ü"/>
            </a:pPr>
            <a:r>
              <a:rPr lang="en-IE" sz="2200" b="0" i="0" u="none" strike="noStrike" cap="none" dirty="0">
                <a:solidFill>
                  <a:schemeClr val="lt1"/>
                </a:solidFill>
                <a:latin typeface="Calibri"/>
                <a:ea typeface="Calibri"/>
                <a:cs typeface="Calibri"/>
                <a:sym typeface="Calibri"/>
              </a:rPr>
              <a:t>In Zone3 for </a:t>
            </a:r>
            <a:r>
              <a:rPr lang="en-IE" sz="2200" b="1" i="0" u="none" strike="noStrike" cap="none" dirty="0">
                <a:solidFill>
                  <a:srgbClr val="FFC100"/>
                </a:solidFill>
                <a:latin typeface="Calibri"/>
                <a:ea typeface="Calibri"/>
                <a:cs typeface="Calibri"/>
                <a:sym typeface="Calibri"/>
              </a:rPr>
              <a:t>A001</a:t>
            </a:r>
            <a:r>
              <a:rPr lang="en-IE" sz="2200" b="0" i="0" u="none" strike="noStrike" cap="none" dirty="0">
                <a:solidFill>
                  <a:schemeClr val="lt1"/>
                </a:solidFill>
                <a:latin typeface="Calibri"/>
                <a:ea typeface="Calibri"/>
                <a:cs typeface="Calibri"/>
                <a:sym typeface="Calibri"/>
              </a:rPr>
              <a:t> product defects are highly correlated with </a:t>
            </a:r>
            <a:r>
              <a:rPr lang="en-IE" sz="2200" b="1" i="0" u="none" strike="noStrike" cap="none" dirty="0">
                <a:solidFill>
                  <a:srgbClr val="F14830"/>
                </a:solidFill>
                <a:latin typeface="Calibri"/>
                <a:ea typeface="Calibri"/>
                <a:cs typeface="Calibri"/>
                <a:sym typeface="Calibri"/>
              </a:rPr>
              <a:t>temperature</a:t>
            </a:r>
            <a:r>
              <a:rPr lang="en-IE" sz="2200" b="0" i="0" u="none" strike="noStrike" cap="none" dirty="0">
                <a:solidFill>
                  <a:schemeClr val="lt1"/>
                </a:solidFill>
                <a:latin typeface="Calibri"/>
                <a:ea typeface="Calibri"/>
                <a:cs typeface="Calibri"/>
                <a:sym typeface="Calibri"/>
              </a:rPr>
              <a:t> when the product follow the 531 ,534 ,631 positions. Fixing issues these paths provide the opportunity to save up to </a:t>
            </a:r>
            <a:r>
              <a:rPr lang="en-IE" sz="2200" b="1" i="0" u="none" strike="noStrike" cap="none" dirty="0">
                <a:solidFill>
                  <a:srgbClr val="00B0F0"/>
                </a:solidFill>
                <a:latin typeface="Calibri"/>
                <a:ea typeface="Calibri"/>
                <a:cs typeface="Calibri"/>
                <a:sym typeface="Calibri"/>
              </a:rPr>
              <a:t>800,000 euros </a:t>
            </a:r>
            <a:r>
              <a:rPr lang="en-IE" sz="2200" b="0" i="0" u="none" strike="noStrike" cap="none" dirty="0">
                <a:solidFill>
                  <a:schemeClr val="lt1"/>
                </a:solidFill>
                <a:latin typeface="Calibri"/>
                <a:ea typeface="Calibri"/>
                <a:cs typeface="Calibri"/>
                <a:sym typeface="Calibri"/>
              </a:rPr>
              <a:t>on the maintenance cost of defective products.</a:t>
            </a:r>
            <a:endParaRPr sz="2200" b="0" i="0" u="none" strike="noStrike" cap="none" dirty="0">
              <a:solidFill>
                <a:schemeClr val="lt1"/>
              </a:solidFill>
              <a:latin typeface="Calibri"/>
              <a:ea typeface="Calibri"/>
              <a:cs typeface="Calibri"/>
              <a:sym typeface="Calibri"/>
            </a:endParaRPr>
          </a:p>
        </p:txBody>
      </p:sp>
      <p:sp>
        <p:nvSpPr>
          <p:cNvPr id="195" name="Google Shape;195;p7"/>
          <p:cNvSpPr/>
          <p:nvPr/>
        </p:nvSpPr>
        <p:spPr>
          <a:xfrm>
            <a:off x="3962400" y="5345668"/>
            <a:ext cx="655320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1800">
                <a:solidFill>
                  <a:schemeClr val="lt1"/>
                </a:solidFill>
                <a:latin typeface="Calibri"/>
                <a:ea typeface="Calibri"/>
                <a:cs typeface="Calibri"/>
                <a:sym typeface="Calibri"/>
              </a:rPr>
              <a:t>(531 position maps to Zone1 = 5</a:t>
            </a:r>
            <a:r>
              <a:rPr lang="en-IE" sz="1800" baseline="30000">
                <a:solidFill>
                  <a:schemeClr val="lt1"/>
                </a:solidFill>
                <a:latin typeface="Calibri"/>
                <a:ea typeface="Calibri"/>
                <a:cs typeface="Calibri"/>
                <a:sym typeface="Calibri"/>
              </a:rPr>
              <a:t>th</a:t>
            </a:r>
            <a:r>
              <a:rPr lang="en-IE" sz="1800">
                <a:solidFill>
                  <a:schemeClr val="lt1"/>
                </a:solidFill>
                <a:latin typeface="Calibri"/>
                <a:ea typeface="Calibri"/>
                <a:cs typeface="Calibri"/>
                <a:sym typeface="Calibri"/>
              </a:rPr>
              <a:t> , Zone2 = 3</a:t>
            </a:r>
            <a:r>
              <a:rPr lang="en-IE" sz="1800" baseline="30000">
                <a:solidFill>
                  <a:schemeClr val="lt1"/>
                </a:solidFill>
                <a:latin typeface="Calibri"/>
                <a:ea typeface="Calibri"/>
                <a:cs typeface="Calibri"/>
                <a:sym typeface="Calibri"/>
              </a:rPr>
              <a:t>rd</a:t>
            </a:r>
            <a:r>
              <a:rPr lang="en-IE" sz="1800">
                <a:solidFill>
                  <a:schemeClr val="lt1"/>
                </a:solidFill>
                <a:latin typeface="Calibri"/>
                <a:ea typeface="Calibri"/>
                <a:cs typeface="Calibri"/>
                <a:sym typeface="Calibri"/>
              </a:rPr>
              <a:t> , Zone3 = 1</a:t>
            </a:r>
            <a:r>
              <a:rPr lang="en-IE" sz="1800" baseline="30000">
                <a:solidFill>
                  <a:schemeClr val="lt1"/>
                </a:solidFill>
                <a:latin typeface="Calibri"/>
                <a:ea typeface="Calibri"/>
                <a:cs typeface="Calibri"/>
                <a:sym typeface="Calibri"/>
              </a:rPr>
              <a:t>st</a:t>
            </a:r>
            <a:r>
              <a:rPr lang="en-IE" sz="1800">
                <a:solidFill>
                  <a:schemeClr val="lt1"/>
                </a:solidFill>
                <a:latin typeface="Calibri"/>
                <a:ea typeface="Calibri"/>
                <a:cs typeface="Calibri"/>
                <a:sym typeface="Calibri"/>
              </a:rPr>
              <a:t> cavities)</a:t>
            </a:r>
            <a:endParaRPr sz="1800">
              <a:solidFill>
                <a:schemeClr val="lt1"/>
              </a:solidFill>
              <a:latin typeface="Calibri"/>
              <a:ea typeface="Calibri"/>
              <a:cs typeface="Calibri"/>
              <a:sym typeface="Calibri"/>
            </a:endParaRPr>
          </a:p>
        </p:txBody>
      </p:sp>
      <p:sp>
        <p:nvSpPr>
          <p:cNvPr id="4" name="TextBox 3">
            <a:extLst>
              <a:ext uri="{FF2B5EF4-FFF2-40B4-BE49-F238E27FC236}">
                <a16:creationId xmlns:a16="http://schemas.microsoft.com/office/drawing/2014/main" id="{DA7842AF-5F5A-9244-AD2E-F92D1EA21799}"/>
              </a:ext>
            </a:extLst>
          </p:cNvPr>
          <p:cNvSpPr txBox="1"/>
          <p:nvPr/>
        </p:nvSpPr>
        <p:spPr>
          <a:xfrm>
            <a:off x="11830929" y="6499274"/>
            <a:ext cx="225083" cy="246221"/>
          </a:xfrm>
          <a:prstGeom prst="rect">
            <a:avLst/>
          </a:prstGeom>
          <a:noFill/>
        </p:spPr>
        <p:txBody>
          <a:bodyPr wrap="square" rtlCol="0">
            <a:spAutoFit/>
          </a:bodyPr>
          <a:lstStyle/>
          <a:p>
            <a:fld id="{6DCD406C-945C-DB48-9FAF-E41B983E5105}" type="slidenum">
              <a:rPr lang="en-US" sz="1000" smtClean="0">
                <a:solidFill>
                  <a:schemeClr val="bg1"/>
                </a:solidFill>
              </a:rPr>
              <a:t>7</a:t>
            </a:fld>
            <a:endParaRPr lang="en-US" sz="1000" dirty="0">
              <a:solidFill>
                <a:schemeClr val="bg1"/>
              </a:solidFill>
            </a:endParaRPr>
          </a:p>
        </p:txBody>
      </p:sp>
      <p:sp>
        <p:nvSpPr>
          <p:cNvPr id="10" name="Google Shape;177;p6">
            <a:extLst>
              <a:ext uri="{FF2B5EF4-FFF2-40B4-BE49-F238E27FC236}">
                <a16:creationId xmlns:a16="http://schemas.microsoft.com/office/drawing/2014/main" id="{179E9B75-2376-4F47-94BB-D841CC51B702}"/>
              </a:ext>
            </a:extLst>
          </p:cNvPr>
          <p:cNvSpPr/>
          <p:nvPr/>
        </p:nvSpPr>
        <p:spPr>
          <a:xfrm>
            <a:off x="5723029" y="6680454"/>
            <a:ext cx="6012942" cy="177545"/>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8"/>
          <p:cNvSpPr txBox="1"/>
          <p:nvPr/>
        </p:nvSpPr>
        <p:spPr>
          <a:xfrm>
            <a:off x="11902096" y="6563931"/>
            <a:ext cx="115570" cy="153035"/>
          </a:xfrm>
          <a:prstGeom prst="rect">
            <a:avLst/>
          </a:prstGeom>
          <a:noFill/>
          <a:ln>
            <a:noFill/>
          </a:ln>
        </p:spPr>
        <p:txBody>
          <a:bodyPr spcFirstLastPara="1" wrap="square" lIns="0" tIns="0" rIns="0" bIns="0" anchor="t" anchorCtr="0">
            <a:spAutoFit/>
          </a:bodyPr>
          <a:lstStyle/>
          <a:p>
            <a:pPr marL="25400" marR="0" lvl="0" indent="0" algn="l" rtl="0">
              <a:lnSpc>
                <a:spcPct val="104999"/>
              </a:lnSpc>
              <a:spcBef>
                <a:spcPts val="0"/>
              </a:spcBef>
              <a:spcAft>
                <a:spcPts val="0"/>
              </a:spcAft>
              <a:buNone/>
            </a:pPr>
            <a:fld id="{00000000-1234-1234-1234-123412341234}" type="slidenum">
              <a:rPr lang="en-IE" sz="1000">
                <a:solidFill>
                  <a:srgbClr val="FFFFFF"/>
                </a:solidFill>
                <a:latin typeface="Arial"/>
                <a:ea typeface="Arial"/>
                <a:cs typeface="Arial"/>
                <a:sym typeface="Arial"/>
              </a:rPr>
              <a:t>8</a:t>
            </a:fld>
            <a:endParaRPr sz="1000">
              <a:solidFill>
                <a:schemeClr val="dk1"/>
              </a:solidFill>
              <a:latin typeface="Arial"/>
              <a:ea typeface="Arial"/>
              <a:cs typeface="Arial"/>
              <a:sym typeface="Arial"/>
            </a:endParaRPr>
          </a:p>
        </p:txBody>
      </p:sp>
      <p:sp>
        <p:nvSpPr>
          <p:cNvPr id="202" name="Google Shape;202;p8"/>
          <p:cNvSpPr/>
          <p:nvPr/>
        </p:nvSpPr>
        <p:spPr>
          <a:xfrm>
            <a:off x="5737097" y="6680454"/>
            <a:ext cx="6012942" cy="177545"/>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3" name="Google Shape;203;p8"/>
          <p:cNvSpPr/>
          <p:nvPr/>
        </p:nvSpPr>
        <p:spPr>
          <a:xfrm>
            <a:off x="761999" y="457200"/>
            <a:ext cx="6101137"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3000" b="1" dirty="0">
                <a:solidFill>
                  <a:srgbClr val="FFC100"/>
                </a:solidFill>
                <a:latin typeface="Calibri"/>
                <a:ea typeface="Calibri"/>
                <a:cs typeface="Calibri"/>
                <a:sym typeface="Calibri"/>
              </a:rPr>
              <a:t>Implementation – Machine Learning</a:t>
            </a:r>
            <a:endParaRPr sz="3000" dirty="0">
              <a:solidFill>
                <a:srgbClr val="FFC100"/>
              </a:solidFill>
              <a:latin typeface="Calibri"/>
              <a:ea typeface="Calibri"/>
              <a:cs typeface="Calibri"/>
              <a:sym typeface="Calibri"/>
            </a:endParaRPr>
          </a:p>
        </p:txBody>
      </p:sp>
      <p:sp>
        <p:nvSpPr>
          <p:cNvPr id="204" name="Google Shape;204;p8"/>
          <p:cNvSpPr txBox="1"/>
          <p:nvPr/>
        </p:nvSpPr>
        <p:spPr>
          <a:xfrm>
            <a:off x="990600" y="1447800"/>
            <a:ext cx="9372600" cy="830997"/>
          </a:xfrm>
          <a:prstGeom prst="rect">
            <a:avLst/>
          </a:prstGeom>
          <a:noFill/>
          <a:ln>
            <a:noFill/>
          </a:ln>
        </p:spPr>
        <p:txBody>
          <a:bodyPr spcFirstLastPara="1" wrap="square" lIns="90000" tIns="45700" rIns="91425" bIns="45700" anchor="t" anchorCtr="0">
            <a:spAutoFit/>
          </a:bodyPr>
          <a:lstStyle/>
          <a:p>
            <a:pPr marL="0" marR="0" lvl="0" indent="0" algn="l" rtl="0">
              <a:spcBef>
                <a:spcPts val="0"/>
              </a:spcBef>
              <a:spcAft>
                <a:spcPts val="0"/>
              </a:spcAft>
              <a:buNone/>
            </a:pPr>
            <a:r>
              <a:rPr lang="en-IE" sz="2400" b="1">
                <a:solidFill>
                  <a:srgbClr val="FFC100"/>
                </a:solidFill>
                <a:latin typeface="Calibri"/>
                <a:ea typeface="Calibri"/>
                <a:cs typeface="Calibri"/>
                <a:sym typeface="Calibri"/>
              </a:rPr>
              <a:t>Step 1 </a:t>
            </a:r>
            <a:r>
              <a:rPr lang="en-IE" sz="2400">
                <a:solidFill>
                  <a:schemeClr val="lt1"/>
                </a:solidFill>
                <a:latin typeface="Calibri"/>
                <a:ea typeface="Calibri"/>
                <a:cs typeface="Calibri"/>
                <a:sym typeface="Calibri"/>
              </a:rPr>
              <a:t>- Determine the paths that the products take throughout the manufacturing process.</a:t>
            </a:r>
            <a:endParaRPr/>
          </a:p>
        </p:txBody>
      </p:sp>
      <p:grpSp>
        <p:nvGrpSpPr>
          <p:cNvPr id="205" name="Google Shape;205;p8"/>
          <p:cNvGrpSpPr/>
          <p:nvPr/>
        </p:nvGrpSpPr>
        <p:grpSpPr>
          <a:xfrm>
            <a:off x="1218373" y="2611480"/>
            <a:ext cx="9297228" cy="2016908"/>
            <a:chOff x="1218373" y="2611480"/>
            <a:chExt cx="9297228" cy="2016908"/>
          </a:xfrm>
        </p:grpSpPr>
        <p:pic>
          <p:nvPicPr>
            <p:cNvPr id="206" name="Google Shape;206;p8"/>
            <p:cNvPicPr preferRelativeResize="0"/>
            <p:nvPr/>
          </p:nvPicPr>
          <p:blipFill rotWithShape="1">
            <a:blip r:embed="rId4">
              <a:alphaModFix/>
            </a:blip>
            <a:srcRect l="8236" t="25624" r="3225" b="7432"/>
            <a:stretch/>
          </p:blipFill>
          <p:spPr>
            <a:xfrm>
              <a:off x="1218373" y="3180588"/>
              <a:ext cx="3276601" cy="1447800"/>
            </a:xfrm>
            <a:prstGeom prst="rect">
              <a:avLst/>
            </a:prstGeom>
            <a:noFill/>
            <a:ln>
              <a:noFill/>
            </a:ln>
          </p:spPr>
        </p:pic>
        <p:pic>
          <p:nvPicPr>
            <p:cNvPr id="207" name="Google Shape;207;p8"/>
            <p:cNvPicPr preferRelativeResize="0"/>
            <p:nvPr/>
          </p:nvPicPr>
          <p:blipFill rotWithShape="1">
            <a:blip r:embed="rId5">
              <a:alphaModFix/>
            </a:blip>
            <a:srcRect l="15321" t="26339" r="7142" b="3973"/>
            <a:stretch/>
          </p:blipFill>
          <p:spPr>
            <a:xfrm>
              <a:off x="5314054" y="3180588"/>
              <a:ext cx="1654303" cy="1447800"/>
            </a:xfrm>
            <a:prstGeom prst="rect">
              <a:avLst/>
            </a:prstGeom>
            <a:noFill/>
            <a:ln>
              <a:noFill/>
            </a:ln>
          </p:spPr>
        </p:pic>
        <p:pic>
          <p:nvPicPr>
            <p:cNvPr id="208" name="Google Shape;208;p8"/>
            <p:cNvPicPr preferRelativeResize="0"/>
            <p:nvPr/>
          </p:nvPicPr>
          <p:blipFill rotWithShape="1">
            <a:blip r:embed="rId6">
              <a:alphaModFix/>
            </a:blip>
            <a:srcRect l="2778" t="25626" r="2748" b="6567"/>
            <a:stretch/>
          </p:blipFill>
          <p:spPr>
            <a:xfrm>
              <a:off x="7924799" y="3154164"/>
              <a:ext cx="2590802" cy="1447800"/>
            </a:xfrm>
            <a:prstGeom prst="rect">
              <a:avLst/>
            </a:prstGeom>
            <a:noFill/>
            <a:ln>
              <a:noFill/>
            </a:ln>
          </p:spPr>
        </p:pic>
        <p:sp>
          <p:nvSpPr>
            <p:cNvPr id="209" name="Google Shape;209;p8"/>
            <p:cNvSpPr txBox="1"/>
            <p:nvPr/>
          </p:nvSpPr>
          <p:spPr>
            <a:xfrm>
              <a:off x="1294573" y="2611480"/>
              <a:ext cx="304800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E" sz="2400" b="1">
                  <a:solidFill>
                    <a:schemeClr val="lt1"/>
                  </a:solidFill>
                  <a:latin typeface="Calibri"/>
                  <a:ea typeface="Calibri"/>
                  <a:cs typeface="Calibri"/>
                  <a:sym typeface="Calibri"/>
                </a:rPr>
                <a:t>Zone 1</a:t>
              </a:r>
              <a:endParaRPr/>
            </a:p>
          </p:txBody>
        </p:sp>
        <p:sp>
          <p:nvSpPr>
            <p:cNvPr id="210" name="Google Shape;210;p8"/>
            <p:cNvSpPr/>
            <p:nvPr/>
          </p:nvSpPr>
          <p:spPr>
            <a:xfrm>
              <a:off x="5584939" y="2615945"/>
              <a:ext cx="103836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E" sz="2400" b="1">
                  <a:solidFill>
                    <a:schemeClr val="lt1"/>
                  </a:solidFill>
                  <a:latin typeface="Calibri"/>
                  <a:ea typeface="Calibri"/>
                  <a:cs typeface="Calibri"/>
                  <a:sym typeface="Calibri"/>
                </a:rPr>
                <a:t>Zone 2</a:t>
              </a:r>
              <a:endParaRPr/>
            </a:p>
          </p:txBody>
        </p:sp>
        <p:sp>
          <p:nvSpPr>
            <p:cNvPr id="211" name="Google Shape;211;p8"/>
            <p:cNvSpPr/>
            <p:nvPr/>
          </p:nvSpPr>
          <p:spPr>
            <a:xfrm>
              <a:off x="8776510" y="2615945"/>
              <a:ext cx="103836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E" sz="2400" b="1">
                  <a:solidFill>
                    <a:schemeClr val="lt1"/>
                  </a:solidFill>
                  <a:latin typeface="Calibri"/>
                  <a:ea typeface="Calibri"/>
                  <a:cs typeface="Calibri"/>
                  <a:sym typeface="Calibri"/>
                </a:rPr>
                <a:t>Zone 3</a:t>
              </a:r>
              <a:endParaRPr/>
            </a:p>
          </p:txBody>
        </p:sp>
        <p:sp>
          <p:nvSpPr>
            <p:cNvPr id="212" name="Google Shape;212;p8"/>
            <p:cNvSpPr/>
            <p:nvPr/>
          </p:nvSpPr>
          <p:spPr>
            <a:xfrm>
              <a:off x="5384163" y="3316672"/>
              <a:ext cx="711837" cy="493328"/>
            </a:xfrm>
            <a:prstGeom prst="rect">
              <a:avLst/>
            </a:prstGeom>
            <a:solidFill>
              <a:srgbClr val="00B0F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E" sz="1800">
                  <a:solidFill>
                    <a:schemeClr val="dk1"/>
                  </a:solidFill>
                  <a:latin typeface="Calibri"/>
                  <a:ea typeface="Calibri"/>
                  <a:cs typeface="Calibri"/>
                  <a:sym typeface="Calibri"/>
                </a:rPr>
                <a:t>1</a:t>
              </a:r>
              <a:endParaRPr/>
            </a:p>
          </p:txBody>
        </p:sp>
      </p:grpSp>
      <p:sp>
        <p:nvSpPr>
          <p:cNvPr id="213" name="Google Shape;213;p8"/>
          <p:cNvSpPr txBox="1"/>
          <p:nvPr/>
        </p:nvSpPr>
        <p:spPr>
          <a:xfrm>
            <a:off x="997291" y="5166331"/>
            <a:ext cx="10287827"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2400" b="1" dirty="0">
                <a:solidFill>
                  <a:srgbClr val="FFC100"/>
                </a:solidFill>
                <a:latin typeface="Calibri"/>
                <a:ea typeface="Calibri"/>
                <a:cs typeface="Calibri"/>
                <a:sym typeface="Calibri"/>
              </a:rPr>
              <a:t>Step 2 </a:t>
            </a:r>
            <a:r>
              <a:rPr lang="en-IE" sz="2400" dirty="0">
                <a:solidFill>
                  <a:schemeClr val="lt1"/>
                </a:solidFill>
                <a:latin typeface="Calibri"/>
                <a:cs typeface="Calibri"/>
                <a:sym typeface="Calibri"/>
              </a:rPr>
              <a:t>- </a:t>
            </a:r>
            <a:r>
              <a:rPr lang="en-IE" sz="2400" b="1" dirty="0">
                <a:solidFill>
                  <a:srgbClr val="FFC100"/>
                </a:solidFill>
                <a:latin typeface="Calibri"/>
                <a:ea typeface="Calibri"/>
                <a:cs typeface="Calibri"/>
                <a:sym typeface="Calibri"/>
              </a:rPr>
              <a:t> </a:t>
            </a:r>
            <a:r>
              <a:rPr lang="en-IE" sz="2400" dirty="0">
                <a:solidFill>
                  <a:schemeClr val="lt1"/>
                </a:solidFill>
                <a:latin typeface="Calibri"/>
                <a:ea typeface="Calibri"/>
                <a:cs typeface="Calibri"/>
                <a:sym typeface="Calibri"/>
              </a:rPr>
              <a:t>Modelling</a:t>
            </a:r>
            <a:r>
              <a:rPr lang="en-IE" sz="2400" b="1" dirty="0">
                <a:solidFill>
                  <a:srgbClr val="FFC100"/>
                </a:solidFill>
                <a:latin typeface="Calibri"/>
                <a:ea typeface="Calibri"/>
                <a:cs typeface="Calibri"/>
                <a:sym typeface="Calibri"/>
              </a:rPr>
              <a:t> </a:t>
            </a:r>
            <a:r>
              <a:rPr lang="en-IE" sz="2400" dirty="0">
                <a:solidFill>
                  <a:schemeClr val="lt1"/>
                </a:solidFill>
                <a:latin typeface="Calibri"/>
                <a:ea typeface="Calibri"/>
                <a:cs typeface="Calibri"/>
                <a:sym typeface="Calibri"/>
              </a:rPr>
              <a:t>Random</a:t>
            </a:r>
            <a:r>
              <a:rPr lang="en-IE" sz="1800" dirty="0">
                <a:solidFill>
                  <a:schemeClr val="lt1"/>
                </a:solidFill>
                <a:latin typeface="Calibri"/>
                <a:ea typeface="Calibri"/>
                <a:cs typeface="Calibri"/>
                <a:sym typeface="Calibri"/>
              </a:rPr>
              <a:t> </a:t>
            </a:r>
            <a:r>
              <a:rPr lang="en-IE" sz="2400" dirty="0">
                <a:solidFill>
                  <a:schemeClr val="lt1"/>
                </a:solidFill>
                <a:latin typeface="Calibri"/>
                <a:ea typeface="Calibri"/>
                <a:cs typeface="Calibri"/>
                <a:sym typeface="Calibri"/>
              </a:rPr>
              <a:t>Forest</a:t>
            </a:r>
            <a:r>
              <a:rPr lang="en-IE" sz="1800" dirty="0">
                <a:solidFill>
                  <a:schemeClr val="lt1"/>
                </a:solidFill>
                <a:latin typeface="Calibri"/>
                <a:ea typeface="Calibri"/>
                <a:cs typeface="Calibri"/>
                <a:sym typeface="Calibri"/>
              </a:rPr>
              <a:t> </a:t>
            </a:r>
            <a:r>
              <a:rPr lang="en-IE" sz="2400" dirty="0">
                <a:solidFill>
                  <a:schemeClr val="lt1"/>
                </a:solidFill>
                <a:latin typeface="Calibri"/>
                <a:ea typeface="Calibri"/>
                <a:cs typeface="Calibri"/>
                <a:sym typeface="Calibri"/>
              </a:rPr>
              <a:t>Classifier because it’s a robust model that fits our problem and predicts the zone associations</a:t>
            </a:r>
            <a:endParaRPr sz="2400" dirty="0">
              <a:solidFill>
                <a:schemeClr val="lt1"/>
              </a:solidFill>
              <a:latin typeface="Calibri"/>
              <a:ea typeface="Calibri"/>
              <a:cs typeface="Calibri"/>
              <a:sym typeface="Calibri"/>
            </a:endParaRPr>
          </a:p>
        </p:txBody>
      </p:sp>
      <p:sp>
        <p:nvSpPr>
          <p:cNvPr id="214" name="Google Shape;214;p8"/>
          <p:cNvSpPr/>
          <p:nvPr/>
        </p:nvSpPr>
        <p:spPr>
          <a:xfrm>
            <a:off x="1284299" y="3255026"/>
            <a:ext cx="1601027" cy="717647"/>
          </a:xfrm>
          <a:prstGeom prst="rect">
            <a:avLst/>
          </a:prstGeom>
          <a:noFill/>
          <a:ln w="381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5" name="Google Shape;215;p8"/>
          <p:cNvSpPr/>
          <p:nvPr/>
        </p:nvSpPr>
        <p:spPr>
          <a:xfrm>
            <a:off x="7924800" y="3096252"/>
            <a:ext cx="1734346" cy="808236"/>
          </a:xfrm>
          <a:prstGeom prst="rect">
            <a:avLst/>
          </a:prstGeom>
          <a:noFill/>
          <a:ln w="381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6" name="Google Shape;216;p8"/>
          <p:cNvSpPr/>
          <p:nvPr/>
        </p:nvSpPr>
        <p:spPr>
          <a:xfrm>
            <a:off x="7924799" y="3895065"/>
            <a:ext cx="867173" cy="808236"/>
          </a:xfrm>
          <a:prstGeom prst="rect">
            <a:avLst/>
          </a:prstGeom>
          <a:noFill/>
          <a:ln w="381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 name="Google Shape;214;p8">
            <a:extLst>
              <a:ext uri="{FF2B5EF4-FFF2-40B4-BE49-F238E27FC236}">
                <a16:creationId xmlns:a16="http://schemas.microsoft.com/office/drawing/2014/main" id="{2F3DCAD7-7241-0C47-901A-456BF9499437}"/>
              </a:ext>
            </a:extLst>
          </p:cNvPr>
          <p:cNvSpPr/>
          <p:nvPr/>
        </p:nvSpPr>
        <p:spPr>
          <a:xfrm>
            <a:off x="5249355" y="3244753"/>
            <a:ext cx="949385" cy="654121"/>
          </a:xfrm>
          <a:prstGeom prst="rect">
            <a:avLst/>
          </a:prstGeom>
          <a:noFill/>
          <a:ln w="381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9"/>
          <p:cNvSpPr/>
          <p:nvPr/>
        </p:nvSpPr>
        <p:spPr>
          <a:xfrm>
            <a:off x="838200" y="533400"/>
            <a:ext cx="2593369"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3000" b="1" dirty="0">
                <a:solidFill>
                  <a:srgbClr val="FFC100"/>
                </a:solidFill>
                <a:latin typeface="Calibri"/>
                <a:ea typeface="Calibri"/>
                <a:cs typeface="Calibri"/>
                <a:sym typeface="Calibri"/>
              </a:rPr>
              <a:t>Our Results </a:t>
            </a:r>
            <a:r>
              <a:rPr lang="en-IE" sz="1800" b="1" dirty="0">
                <a:solidFill>
                  <a:srgbClr val="FFC100"/>
                </a:solidFill>
                <a:latin typeface="Calibri"/>
                <a:ea typeface="Calibri"/>
                <a:cs typeface="Calibri"/>
                <a:sym typeface="Calibri"/>
              </a:rPr>
              <a:t> </a:t>
            </a:r>
            <a:endParaRPr sz="1800" dirty="0">
              <a:solidFill>
                <a:schemeClr val="dk1"/>
              </a:solidFill>
              <a:latin typeface="Calibri"/>
              <a:ea typeface="Calibri"/>
              <a:cs typeface="Calibri"/>
              <a:sym typeface="Calibri"/>
            </a:endParaRPr>
          </a:p>
        </p:txBody>
      </p:sp>
      <p:sp>
        <p:nvSpPr>
          <p:cNvPr id="223" name="Google Shape;223;p9"/>
          <p:cNvSpPr txBox="1"/>
          <p:nvPr/>
        </p:nvSpPr>
        <p:spPr>
          <a:xfrm>
            <a:off x="1561227" y="5247501"/>
            <a:ext cx="9285270" cy="984845"/>
          </a:xfrm>
          <a:prstGeom prst="rect">
            <a:avLst/>
          </a:prstGeom>
          <a:noFill/>
          <a:ln>
            <a:noFill/>
          </a:ln>
        </p:spPr>
        <p:txBody>
          <a:bodyPr spcFirstLastPara="1" wrap="square" lIns="91425" tIns="45700" rIns="91425" bIns="45700" anchor="t" anchorCtr="0">
            <a:spAutoFit/>
          </a:bodyPr>
          <a:lstStyle/>
          <a:p>
            <a:pPr marL="378900" marR="0" lvl="0" indent="-342900" algn="l" rtl="0">
              <a:spcBef>
                <a:spcPts val="600"/>
              </a:spcBef>
              <a:spcAft>
                <a:spcPts val="0"/>
              </a:spcAft>
              <a:buClr>
                <a:srgbClr val="FFC100"/>
              </a:buClr>
              <a:buSzPts val="2400"/>
              <a:buFont typeface="Wingdings" pitchFamily="2" charset="2"/>
              <a:buChar char="ü"/>
            </a:pPr>
            <a:r>
              <a:rPr lang="en-IE" sz="2400" dirty="0">
                <a:solidFill>
                  <a:srgbClr val="FFC100"/>
                </a:solidFill>
                <a:latin typeface="Calibri"/>
                <a:ea typeface="Calibri"/>
                <a:cs typeface="Calibri"/>
                <a:sym typeface="Calibri"/>
              </a:rPr>
              <a:t> Our model was accurately able to identify </a:t>
            </a:r>
            <a:r>
              <a:rPr lang="en-IE" sz="2400" b="1" dirty="0">
                <a:solidFill>
                  <a:srgbClr val="FFC100"/>
                </a:solidFill>
                <a:latin typeface="Calibri"/>
                <a:ea typeface="Calibri"/>
                <a:cs typeface="Calibri"/>
                <a:sym typeface="Calibri"/>
              </a:rPr>
              <a:t>83%</a:t>
            </a:r>
            <a:r>
              <a:rPr lang="en-IE" sz="2400" dirty="0">
                <a:solidFill>
                  <a:srgbClr val="FFC100"/>
                </a:solidFill>
                <a:latin typeface="Calibri"/>
                <a:ea typeface="Calibri"/>
                <a:cs typeface="Calibri"/>
                <a:sym typeface="Calibri"/>
              </a:rPr>
              <a:t> of defects</a:t>
            </a:r>
          </a:p>
          <a:p>
            <a:pPr marL="378900" lvl="0" indent="-342900">
              <a:spcBef>
                <a:spcPts val="600"/>
              </a:spcBef>
              <a:buClr>
                <a:srgbClr val="FFC100"/>
              </a:buClr>
              <a:buSzPts val="2400"/>
              <a:buFont typeface="Wingdings" pitchFamily="2" charset="2"/>
              <a:buChar char="ü"/>
            </a:pPr>
            <a:r>
              <a:rPr lang="en-IE" sz="2400" dirty="0">
                <a:solidFill>
                  <a:srgbClr val="FFC100"/>
                </a:solidFill>
                <a:latin typeface="Calibri"/>
                <a:cs typeface="Calibri"/>
                <a:sym typeface="Calibri"/>
              </a:rPr>
              <a:t> Total projected savings are </a:t>
            </a:r>
            <a:r>
              <a:rPr lang="en-IE" sz="2400" b="1" dirty="0">
                <a:solidFill>
                  <a:srgbClr val="FFC100"/>
                </a:solidFill>
                <a:latin typeface="Calibri"/>
                <a:cs typeface="Calibri"/>
                <a:sym typeface="Calibri"/>
              </a:rPr>
              <a:t>€4,031,165 for one Quarter</a:t>
            </a:r>
          </a:p>
        </p:txBody>
      </p:sp>
      <p:graphicFrame>
        <p:nvGraphicFramePr>
          <p:cNvPr id="224" name="Google Shape;224;p9"/>
          <p:cNvGraphicFramePr/>
          <p:nvPr>
            <p:extLst>
              <p:ext uri="{D42A27DB-BD31-4B8C-83A1-F6EECF244321}">
                <p14:modId xmlns:p14="http://schemas.microsoft.com/office/powerpoint/2010/main" val="2256669566"/>
              </p:ext>
            </p:extLst>
          </p:nvPr>
        </p:nvGraphicFramePr>
        <p:xfrm>
          <a:off x="1635369" y="1447800"/>
          <a:ext cx="7753375" cy="3601125"/>
        </p:xfrm>
        <a:graphic>
          <a:graphicData uri="http://schemas.openxmlformats.org/drawingml/2006/table">
            <a:tbl>
              <a:tblPr>
                <a:noFill/>
                <a:tableStyleId>{8DD8D204-C509-4FBD-A2E9-09D66199AE53}</a:tableStyleId>
              </a:tblPr>
              <a:tblGrid>
                <a:gridCol w="684900">
                  <a:extLst>
                    <a:ext uri="{9D8B030D-6E8A-4147-A177-3AD203B41FA5}">
                      <a16:colId xmlns:a16="http://schemas.microsoft.com/office/drawing/2014/main" val="20000"/>
                    </a:ext>
                  </a:extLst>
                </a:gridCol>
                <a:gridCol w="755150">
                  <a:extLst>
                    <a:ext uri="{9D8B030D-6E8A-4147-A177-3AD203B41FA5}">
                      <a16:colId xmlns:a16="http://schemas.microsoft.com/office/drawing/2014/main" val="20001"/>
                    </a:ext>
                  </a:extLst>
                </a:gridCol>
                <a:gridCol w="1756150">
                  <a:extLst>
                    <a:ext uri="{9D8B030D-6E8A-4147-A177-3AD203B41FA5}">
                      <a16:colId xmlns:a16="http://schemas.microsoft.com/office/drawing/2014/main" val="20002"/>
                    </a:ext>
                  </a:extLst>
                </a:gridCol>
                <a:gridCol w="1264425">
                  <a:extLst>
                    <a:ext uri="{9D8B030D-6E8A-4147-A177-3AD203B41FA5}">
                      <a16:colId xmlns:a16="http://schemas.microsoft.com/office/drawing/2014/main" val="20003"/>
                    </a:ext>
                  </a:extLst>
                </a:gridCol>
                <a:gridCol w="1409300">
                  <a:extLst>
                    <a:ext uri="{9D8B030D-6E8A-4147-A177-3AD203B41FA5}">
                      <a16:colId xmlns:a16="http://schemas.microsoft.com/office/drawing/2014/main" val="20004"/>
                    </a:ext>
                  </a:extLst>
                </a:gridCol>
                <a:gridCol w="1883450">
                  <a:extLst>
                    <a:ext uri="{9D8B030D-6E8A-4147-A177-3AD203B41FA5}">
                      <a16:colId xmlns:a16="http://schemas.microsoft.com/office/drawing/2014/main" val="20005"/>
                    </a:ext>
                  </a:extLst>
                </a:gridCol>
              </a:tblGrid>
              <a:tr h="327375">
                <a:tc>
                  <a:txBody>
                    <a:bodyPr/>
                    <a:lstStyle/>
                    <a:p>
                      <a:pPr marL="0" marR="0" lvl="0" indent="0" algn="ctr" rtl="0">
                        <a:spcBef>
                          <a:spcPts val="0"/>
                        </a:spcBef>
                        <a:spcAft>
                          <a:spcPts val="0"/>
                        </a:spcAft>
                        <a:buNone/>
                      </a:pPr>
                      <a:r>
                        <a:rPr lang="en-IE" sz="1600" b="1" i="0" u="none" strike="noStrike" cap="none">
                          <a:solidFill>
                            <a:srgbClr val="FFFFFF"/>
                          </a:solidFill>
                          <a:latin typeface="Calibri"/>
                          <a:ea typeface="Calibri"/>
                          <a:cs typeface="Calibri"/>
                          <a:sym typeface="Calibri"/>
                        </a:rPr>
                        <a:t>SKU</a:t>
                      </a:r>
                      <a:endParaRPr/>
                    </a:p>
                  </a:txBody>
                  <a:tcPr marL="9525" marR="9525" marT="9525" marB="0" anchor="b">
                    <a:lnL w="9525" cap="flat" cmpd="sng">
                      <a:solidFill>
                        <a:srgbClr val="4BACC6"/>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solidFill>
                      <a:srgbClr val="4BACC6"/>
                    </a:solidFill>
                  </a:tcPr>
                </a:tc>
                <a:tc>
                  <a:txBody>
                    <a:bodyPr/>
                    <a:lstStyle/>
                    <a:p>
                      <a:pPr marL="0" marR="0" lvl="0" indent="0" algn="ctr" rtl="0">
                        <a:spcBef>
                          <a:spcPts val="0"/>
                        </a:spcBef>
                        <a:spcAft>
                          <a:spcPts val="0"/>
                        </a:spcAft>
                        <a:buNone/>
                      </a:pPr>
                      <a:r>
                        <a:rPr lang="en-IE" sz="1600" b="1" i="0" u="none" strike="noStrike" cap="none">
                          <a:solidFill>
                            <a:srgbClr val="FFFFFF"/>
                          </a:solidFill>
                          <a:latin typeface="Calibri"/>
                          <a:ea typeface="Calibri"/>
                          <a:cs typeface="Calibri"/>
                          <a:sym typeface="Calibri"/>
                        </a:rPr>
                        <a:t>Zone</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solidFill>
                      <a:srgbClr val="4BACC6"/>
                    </a:solidFill>
                  </a:tcPr>
                </a:tc>
                <a:tc>
                  <a:txBody>
                    <a:bodyPr/>
                    <a:lstStyle/>
                    <a:p>
                      <a:pPr marL="0" marR="0" lvl="0" indent="0" algn="ctr" rtl="0">
                        <a:spcBef>
                          <a:spcPts val="0"/>
                        </a:spcBef>
                        <a:spcAft>
                          <a:spcPts val="0"/>
                        </a:spcAft>
                        <a:buNone/>
                      </a:pPr>
                      <a:r>
                        <a:rPr lang="en-IE" sz="1600" b="1" i="0" u="none" strike="noStrike" cap="none">
                          <a:solidFill>
                            <a:srgbClr val="FFFFFF"/>
                          </a:solidFill>
                          <a:latin typeface="Calibri"/>
                          <a:ea typeface="Calibri"/>
                          <a:cs typeface="Calibri"/>
                          <a:sym typeface="Calibri"/>
                        </a:rPr>
                        <a:t>Identified Defects</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solidFill>
                      <a:srgbClr val="4BACC6"/>
                    </a:solidFill>
                  </a:tcPr>
                </a:tc>
                <a:tc>
                  <a:txBody>
                    <a:bodyPr/>
                    <a:lstStyle/>
                    <a:p>
                      <a:pPr marL="0" marR="0" lvl="0" indent="0" algn="ctr" rtl="0">
                        <a:spcBef>
                          <a:spcPts val="0"/>
                        </a:spcBef>
                        <a:spcAft>
                          <a:spcPts val="0"/>
                        </a:spcAft>
                        <a:buNone/>
                      </a:pPr>
                      <a:r>
                        <a:rPr lang="en-IE" sz="1600" b="1" i="0" u="none" strike="noStrike" cap="none">
                          <a:solidFill>
                            <a:srgbClr val="FFFFFF"/>
                          </a:solidFill>
                          <a:latin typeface="Calibri"/>
                          <a:ea typeface="Calibri"/>
                          <a:cs typeface="Calibri"/>
                          <a:sym typeface="Calibri"/>
                        </a:rPr>
                        <a:t>Total Costs</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solidFill>
                      <a:srgbClr val="4BACC6"/>
                    </a:solidFill>
                  </a:tcPr>
                </a:tc>
                <a:tc>
                  <a:txBody>
                    <a:bodyPr/>
                    <a:lstStyle/>
                    <a:p>
                      <a:pPr marL="0" marR="0" lvl="0" indent="0" algn="ctr" rtl="0">
                        <a:spcBef>
                          <a:spcPts val="0"/>
                        </a:spcBef>
                        <a:spcAft>
                          <a:spcPts val="0"/>
                        </a:spcAft>
                        <a:buNone/>
                      </a:pPr>
                      <a:r>
                        <a:rPr lang="en-IE" sz="1600" b="1" i="0" u="none" strike="noStrike" cap="none">
                          <a:solidFill>
                            <a:srgbClr val="FFFFFF"/>
                          </a:solidFill>
                          <a:latin typeface="Calibri"/>
                          <a:ea typeface="Calibri"/>
                          <a:cs typeface="Calibri"/>
                          <a:sym typeface="Calibri"/>
                        </a:rPr>
                        <a:t>Value Gained</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solidFill>
                      <a:srgbClr val="4BACC6"/>
                    </a:solidFill>
                  </a:tcPr>
                </a:tc>
                <a:tc>
                  <a:txBody>
                    <a:bodyPr/>
                    <a:lstStyle/>
                    <a:p>
                      <a:pPr marL="0" marR="0" lvl="0" indent="0" algn="ctr" rtl="0">
                        <a:spcBef>
                          <a:spcPts val="0"/>
                        </a:spcBef>
                        <a:spcAft>
                          <a:spcPts val="0"/>
                        </a:spcAft>
                        <a:buNone/>
                      </a:pPr>
                      <a:r>
                        <a:rPr lang="en-IE" sz="1600" b="1" i="0" u="none" strike="noStrike" cap="none">
                          <a:solidFill>
                            <a:srgbClr val="FFFFFF"/>
                          </a:solidFill>
                          <a:latin typeface="Calibri"/>
                          <a:ea typeface="Calibri"/>
                          <a:cs typeface="Calibri"/>
                          <a:sym typeface="Calibri"/>
                        </a:rPr>
                        <a:t>Projected Savings</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4BACC6"/>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solidFill>
                      <a:srgbClr val="4BACC6"/>
                    </a:solidFill>
                  </a:tcPr>
                </a:tc>
                <a:extLst>
                  <a:ext uri="{0D108BD9-81ED-4DB2-BD59-A6C34878D82A}">
                    <a16:rowId xmlns:a16="http://schemas.microsoft.com/office/drawing/2014/main" val="10000"/>
                  </a:ext>
                </a:extLst>
              </a:tr>
              <a:tr h="327375">
                <a:tc>
                  <a:txBody>
                    <a:bodyPr/>
                    <a:lstStyle/>
                    <a:p>
                      <a:pPr marL="0" marR="0" lvl="0" indent="0" algn="ctr" rtl="0">
                        <a:spcBef>
                          <a:spcPts val="0"/>
                        </a:spcBef>
                        <a:spcAft>
                          <a:spcPts val="0"/>
                        </a:spcAft>
                        <a:buNone/>
                      </a:pPr>
                      <a:r>
                        <a:rPr lang="en-IE" sz="1600" b="1" i="0" u="none" strike="noStrike" cap="none">
                          <a:solidFill>
                            <a:schemeClr val="accent3">
                              <a:lumMod val="75000"/>
                            </a:schemeClr>
                          </a:solidFill>
                          <a:latin typeface="Calibri"/>
                          <a:ea typeface="Calibri"/>
                          <a:cs typeface="Calibri"/>
                          <a:sym typeface="Calibri"/>
                        </a:rPr>
                        <a:t>C005</a:t>
                      </a:r>
                      <a:endParaRPr>
                        <a:solidFill>
                          <a:schemeClr val="accent3">
                            <a:lumMod val="75000"/>
                          </a:schemeClr>
                        </a:solidFill>
                      </a:endParaRPr>
                    </a:p>
                  </a:txBody>
                  <a:tcPr marL="9525" marR="9525" marT="9525" marB="0" anchor="b">
                    <a:lnL w="9525" cap="flat" cmpd="sng">
                      <a:solidFill>
                        <a:srgbClr val="4BACC6"/>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accent3">
                              <a:lumMod val="75000"/>
                            </a:schemeClr>
                          </a:solidFill>
                          <a:latin typeface="Calibri"/>
                          <a:ea typeface="Calibri"/>
                          <a:cs typeface="Calibri"/>
                          <a:sym typeface="Calibri"/>
                        </a:rPr>
                        <a:t>Z3</a:t>
                      </a:r>
                      <a:endParaRPr>
                        <a:solidFill>
                          <a:schemeClr val="accent3">
                            <a:lumMod val="75000"/>
                          </a:schemeClr>
                        </a:solidFill>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5733</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dirty="0">
                          <a:solidFill>
                            <a:schemeClr val="lt1"/>
                          </a:solidFill>
                          <a:latin typeface="Calibri"/>
                          <a:ea typeface="Calibri"/>
                          <a:cs typeface="Calibri"/>
                          <a:sym typeface="Calibri"/>
                        </a:rPr>
                        <a:t>€5,990</a:t>
                      </a:r>
                      <a:endParaRPr dirty="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dirty="0">
                          <a:solidFill>
                            <a:schemeClr val="lt1"/>
                          </a:solidFill>
                          <a:latin typeface="Calibri"/>
                          <a:ea typeface="Calibri"/>
                          <a:cs typeface="Calibri"/>
                          <a:sym typeface="Calibri"/>
                        </a:rPr>
                        <a:t>€2,293,200</a:t>
                      </a:r>
                      <a:endParaRPr dirty="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dirty="0">
                          <a:solidFill>
                            <a:schemeClr val="tx1"/>
                          </a:solidFill>
                          <a:latin typeface="Calibri"/>
                          <a:ea typeface="Calibri"/>
                          <a:cs typeface="Calibri"/>
                          <a:sym typeface="Calibri"/>
                        </a:rPr>
                        <a:t>€2,287,210</a:t>
                      </a:r>
                      <a:endParaRPr sz="1600" b="1" i="0" u="none" strike="noStrike" cap="none" dirty="0">
                        <a:solidFill>
                          <a:schemeClr val="tx1"/>
                        </a:solidFill>
                        <a:latin typeface="Calibri"/>
                        <a:cs typeface="Calibri"/>
                        <a:sym typeface="Arial"/>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4BACC6"/>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solidFill>
                      <a:schemeClr val="accent3">
                        <a:lumMod val="75000"/>
                      </a:schemeClr>
                    </a:solidFill>
                  </a:tcPr>
                </a:tc>
                <a:extLst>
                  <a:ext uri="{0D108BD9-81ED-4DB2-BD59-A6C34878D82A}">
                    <a16:rowId xmlns:a16="http://schemas.microsoft.com/office/drawing/2014/main" val="10001"/>
                  </a:ext>
                </a:extLst>
              </a:tr>
              <a:tr h="327375">
                <a:tc>
                  <a:txBody>
                    <a:bodyPr/>
                    <a:lstStyle/>
                    <a:p>
                      <a:pPr marL="0" marR="0" lvl="0" indent="0" algn="ctr" rtl="0">
                        <a:spcBef>
                          <a:spcPts val="0"/>
                        </a:spcBef>
                        <a:spcAft>
                          <a:spcPts val="0"/>
                        </a:spcAft>
                        <a:buNone/>
                      </a:pPr>
                      <a:r>
                        <a:rPr lang="en-IE" sz="1600" b="1" i="0" u="none" strike="noStrike" cap="none">
                          <a:solidFill>
                            <a:schemeClr val="accent3">
                              <a:lumMod val="75000"/>
                            </a:schemeClr>
                          </a:solidFill>
                          <a:latin typeface="Calibri"/>
                          <a:ea typeface="Calibri"/>
                          <a:cs typeface="Calibri"/>
                          <a:sym typeface="Calibri"/>
                        </a:rPr>
                        <a:t>A001</a:t>
                      </a:r>
                      <a:endParaRPr>
                        <a:solidFill>
                          <a:schemeClr val="accent3">
                            <a:lumMod val="75000"/>
                          </a:schemeClr>
                        </a:solidFill>
                      </a:endParaRPr>
                    </a:p>
                  </a:txBody>
                  <a:tcPr marL="9525" marR="9525" marT="9525" marB="0" anchor="b">
                    <a:lnL w="9525" cap="flat" cmpd="sng">
                      <a:solidFill>
                        <a:srgbClr val="4BACC6"/>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dirty="0">
                          <a:solidFill>
                            <a:schemeClr val="accent3">
                              <a:lumMod val="75000"/>
                            </a:schemeClr>
                          </a:solidFill>
                          <a:latin typeface="Calibri"/>
                          <a:ea typeface="Calibri"/>
                          <a:cs typeface="Calibri"/>
                          <a:sym typeface="Calibri"/>
                        </a:rPr>
                        <a:t>Z3</a:t>
                      </a:r>
                      <a:endParaRPr dirty="0">
                        <a:solidFill>
                          <a:schemeClr val="accent3">
                            <a:lumMod val="75000"/>
                          </a:schemeClr>
                        </a:solidFill>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dirty="0">
                          <a:solidFill>
                            <a:schemeClr val="lt1"/>
                          </a:solidFill>
                          <a:latin typeface="Calibri"/>
                          <a:ea typeface="Calibri"/>
                          <a:cs typeface="Calibri"/>
                          <a:sym typeface="Calibri"/>
                        </a:rPr>
                        <a:t>5834</a:t>
                      </a:r>
                      <a:endParaRPr dirty="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dirty="0">
                          <a:solidFill>
                            <a:schemeClr val="lt1"/>
                          </a:solidFill>
                          <a:latin typeface="Calibri"/>
                          <a:ea typeface="Calibri"/>
                          <a:cs typeface="Calibri"/>
                          <a:sym typeface="Calibri"/>
                        </a:rPr>
                        <a:t>€6,245</a:t>
                      </a:r>
                      <a:endParaRPr dirty="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€1,750,200</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dirty="0">
                          <a:solidFill>
                            <a:schemeClr val="tx1"/>
                          </a:solidFill>
                          <a:latin typeface="Calibri"/>
                          <a:ea typeface="Calibri"/>
                          <a:cs typeface="Calibri"/>
                          <a:sym typeface="Calibri"/>
                        </a:rPr>
                        <a:t>€1,743,955</a:t>
                      </a:r>
                      <a:endParaRPr sz="1600" b="1" i="0" u="none" strike="noStrike" cap="none" dirty="0">
                        <a:solidFill>
                          <a:schemeClr val="tx1"/>
                        </a:solidFill>
                        <a:latin typeface="Calibri"/>
                        <a:cs typeface="Calibri"/>
                        <a:sym typeface="Arial"/>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4BACC6"/>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solidFill>
                      <a:schemeClr val="accent3">
                        <a:lumMod val="75000"/>
                      </a:schemeClr>
                    </a:solidFill>
                  </a:tcPr>
                </a:tc>
                <a:extLst>
                  <a:ext uri="{0D108BD9-81ED-4DB2-BD59-A6C34878D82A}">
                    <a16:rowId xmlns:a16="http://schemas.microsoft.com/office/drawing/2014/main" val="10002"/>
                  </a:ext>
                </a:extLst>
              </a:tr>
              <a:tr h="327375">
                <a:tc>
                  <a:txBody>
                    <a:bodyPr/>
                    <a:lstStyle/>
                    <a:p>
                      <a:pPr marL="0" marR="0" lvl="0" indent="0" algn="ctr" rtl="0">
                        <a:spcBef>
                          <a:spcPts val="0"/>
                        </a:spcBef>
                        <a:spcAft>
                          <a:spcPts val="0"/>
                        </a:spcAft>
                        <a:buNone/>
                      </a:pPr>
                      <a:r>
                        <a:rPr lang="en-IE" sz="1600" b="1" i="0" u="none" strike="noStrike" cap="none">
                          <a:solidFill>
                            <a:srgbClr val="E46D06"/>
                          </a:solidFill>
                          <a:latin typeface="Calibri"/>
                          <a:ea typeface="Calibri"/>
                          <a:cs typeface="Calibri"/>
                          <a:sym typeface="Calibri"/>
                        </a:rPr>
                        <a:t>Z009</a:t>
                      </a:r>
                      <a:endParaRPr>
                        <a:solidFill>
                          <a:srgbClr val="E46D06"/>
                        </a:solidFill>
                      </a:endParaRPr>
                    </a:p>
                  </a:txBody>
                  <a:tcPr marL="9525" marR="9525" marT="9525" marB="0" anchor="b">
                    <a:lnL w="9525" cap="flat" cmpd="sng">
                      <a:solidFill>
                        <a:srgbClr val="4BACC6"/>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dirty="0">
                          <a:solidFill>
                            <a:srgbClr val="E46D06"/>
                          </a:solidFill>
                          <a:latin typeface="Calibri"/>
                          <a:ea typeface="Calibri"/>
                          <a:cs typeface="Calibri"/>
                          <a:sym typeface="Calibri"/>
                        </a:rPr>
                        <a:t>Z3</a:t>
                      </a:r>
                      <a:endParaRPr dirty="0">
                        <a:solidFill>
                          <a:srgbClr val="E46D06"/>
                        </a:solidFill>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1345</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€6,233</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€807,000</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dirty="0">
                          <a:solidFill>
                            <a:schemeClr val="tx1"/>
                          </a:solidFill>
                          <a:latin typeface="Calibri"/>
                          <a:ea typeface="Calibri"/>
                          <a:cs typeface="Calibri"/>
                          <a:sym typeface="Calibri"/>
                        </a:rPr>
                        <a:t>€800,767</a:t>
                      </a:r>
                      <a:endParaRPr sz="1600" b="1" i="0" u="none" strike="noStrike" cap="none" dirty="0">
                        <a:solidFill>
                          <a:schemeClr val="tx1"/>
                        </a:solidFill>
                        <a:latin typeface="Calibri"/>
                        <a:cs typeface="Calibri"/>
                        <a:sym typeface="Arial"/>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4BACC6"/>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solidFill>
                      <a:srgbClr val="F79646"/>
                    </a:solidFill>
                  </a:tcPr>
                </a:tc>
                <a:extLst>
                  <a:ext uri="{0D108BD9-81ED-4DB2-BD59-A6C34878D82A}">
                    <a16:rowId xmlns:a16="http://schemas.microsoft.com/office/drawing/2014/main" val="10003"/>
                  </a:ext>
                </a:extLst>
              </a:tr>
              <a:tr h="327375">
                <a:tc>
                  <a:txBody>
                    <a:bodyPr/>
                    <a:lstStyle/>
                    <a:p>
                      <a:pPr marL="0" marR="0" lvl="0" indent="0" algn="ctr" rtl="0">
                        <a:spcBef>
                          <a:spcPts val="0"/>
                        </a:spcBef>
                        <a:spcAft>
                          <a:spcPts val="0"/>
                        </a:spcAft>
                        <a:buNone/>
                      </a:pPr>
                      <a:r>
                        <a:rPr lang="en-IE" sz="1600" b="1" i="0" u="none" strike="noStrike" cap="none" dirty="0">
                          <a:solidFill>
                            <a:schemeClr val="lt1"/>
                          </a:solidFill>
                          <a:latin typeface="Calibri"/>
                          <a:ea typeface="Calibri"/>
                          <a:cs typeface="Calibri"/>
                          <a:sym typeface="Calibri"/>
                        </a:rPr>
                        <a:t>C005</a:t>
                      </a:r>
                      <a:endParaRPr dirty="0"/>
                    </a:p>
                  </a:txBody>
                  <a:tcPr marL="9525" marR="9525" marT="9525" marB="0" anchor="b">
                    <a:lnL w="9525" cap="flat" cmpd="sng">
                      <a:solidFill>
                        <a:srgbClr val="4BACC6"/>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Z2</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dirty="0">
                          <a:solidFill>
                            <a:schemeClr val="lt1"/>
                          </a:solidFill>
                          <a:latin typeface="Calibri"/>
                          <a:ea typeface="Calibri"/>
                          <a:cs typeface="Calibri"/>
                          <a:sym typeface="Calibri"/>
                        </a:rPr>
                        <a:t>1930</a:t>
                      </a:r>
                      <a:endParaRPr dirty="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€2,250</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€772,000</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dirty="0">
                          <a:solidFill>
                            <a:schemeClr val="lt1"/>
                          </a:solidFill>
                          <a:latin typeface="Calibri"/>
                          <a:ea typeface="Calibri"/>
                          <a:cs typeface="Calibri"/>
                          <a:sym typeface="Calibri"/>
                        </a:rPr>
                        <a:t>€769,750</a:t>
                      </a:r>
                      <a:endParaRPr dirty="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4BACC6"/>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extLst>
                  <a:ext uri="{0D108BD9-81ED-4DB2-BD59-A6C34878D82A}">
                    <a16:rowId xmlns:a16="http://schemas.microsoft.com/office/drawing/2014/main" val="10004"/>
                  </a:ext>
                </a:extLst>
              </a:tr>
              <a:tr h="327375">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X007</a:t>
                      </a:r>
                      <a:endParaRPr/>
                    </a:p>
                  </a:txBody>
                  <a:tcPr marL="9525" marR="9525" marT="9525" marB="0" anchor="b">
                    <a:lnL w="9525" cap="flat" cmpd="sng">
                      <a:solidFill>
                        <a:srgbClr val="4BACC6"/>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Z3</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dirty="0">
                          <a:solidFill>
                            <a:schemeClr val="lt1"/>
                          </a:solidFill>
                          <a:latin typeface="Calibri"/>
                          <a:ea typeface="Calibri"/>
                          <a:cs typeface="Calibri"/>
                          <a:sym typeface="Calibri"/>
                        </a:rPr>
                        <a:t>718</a:t>
                      </a:r>
                      <a:endParaRPr dirty="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€6,675</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€718,000</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€711,325</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4BACC6"/>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extLst>
                  <a:ext uri="{0D108BD9-81ED-4DB2-BD59-A6C34878D82A}">
                    <a16:rowId xmlns:a16="http://schemas.microsoft.com/office/drawing/2014/main" val="10005"/>
                  </a:ext>
                </a:extLst>
              </a:tr>
              <a:tr h="327375">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B003</a:t>
                      </a:r>
                      <a:endParaRPr/>
                    </a:p>
                  </a:txBody>
                  <a:tcPr marL="9525" marR="9525" marT="9525" marB="0" anchor="b">
                    <a:lnL w="9525" cap="flat" cmpd="sng">
                      <a:solidFill>
                        <a:srgbClr val="4BACC6"/>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Z3</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1056</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€4,516</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€264,000</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€259,484</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4BACC6"/>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extLst>
                  <a:ext uri="{0D108BD9-81ED-4DB2-BD59-A6C34878D82A}">
                    <a16:rowId xmlns:a16="http://schemas.microsoft.com/office/drawing/2014/main" val="10006"/>
                  </a:ext>
                </a:extLst>
              </a:tr>
              <a:tr h="327375">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X007</a:t>
                      </a:r>
                      <a:endParaRPr/>
                    </a:p>
                  </a:txBody>
                  <a:tcPr marL="9525" marR="9525" marT="9525" marB="0" anchor="b">
                    <a:lnL w="9525" cap="flat" cmpd="sng">
                      <a:solidFill>
                        <a:srgbClr val="4BACC6"/>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Z1</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166</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€4,583</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€166,000</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€161,417</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4BACC6"/>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extLst>
                  <a:ext uri="{0D108BD9-81ED-4DB2-BD59-A6C34878D82A}">
                    <a16:rowId xmlns:a16="http://schemas.microsoft.com/office/drawing/2014/main" val="10007"/>
                  </a:ext>
                </a:extLst>
              </a:tr>
              <a:tr h="327375">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C005</a:t>
                      </a:r>
                      <a:endParaRPr/>
                    </a:p>
                  </a:txBody>
                  <a:tcPr marL="9525" marR="9525" marT="9525" marB="0" anchor="b">
                    <a:lnL w="9525" cap="flat" cmpd="sng">
                      <a:solidFill>
                        <a:srgbClr val="4BACC6"/>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Z1</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284</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€4,536</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€113,600</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€109,064</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4BACC6"/>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extLst>
                  <a:ext uri="{0D108BD9-81ED-4DB2-BD59-A6C34878D82A}">
                    <a16:rowId xmlns:a16="http://schemas.microsoft.com/office/drawing/2014/main" val="10008"/>
                  </a:ext>
                </a:extLst>
              </a:tr>
              <a:tr h="327375">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B003</a:t>
                      </a:r>
                      <a:endParaRPr/>
                    </a:p>
                  </a:txBody>
                  <a:tcPr marL="9525" marR="9525" marT="9525" marB="0" anchor="b">
                    <a:lnL w="9525" cap="flat" cmpd="sng">
                      <a:solidFill>
                        <a:srgbClr val="4BACC6"/>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Z1</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293</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€4,850</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€73,250</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dirty="0">
                          <a:solidFill>
                            <a:schemeClr val="lt1"/>
                          </a:solidFill>
                          <a:latin typeface="Calibri"/>
                          <a:ea typeface="Calibri"/>
                          <a:cs typeface="Calibri"/>
                          <a:sym typeface="Calibri"/>
                        </a:rPr>
                        <a:t>€68,400</a:t>
                      </a:r>
                      <a:endParaRPr dirty="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4BACC6"/>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extLst>
                  <a:ext uri="{0D108BD9-81ED-4DB2-BD59-A6C34878D82A}">
                    <a16:rowId xmlns:a16="http://schemas.microsoft.com/office/drawing/2014/main" val="10009"/>
                  </a:ext>
                </a:extLst>
              </a:tr>
              <a:tr h="327375">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Z009</a:t>
                      </a:r>
                      <a:endParaRPr/>
                    </a:p>
                  </a:txBody>
                  <a:tcPr marL="9525" marR="9525" marT="9525" marB="0" anchor="b">
                    <a:lnL w="9525" cap="flat" cmpd="sng">
                      <a:solidFill>
                        <a:srgbClr val="4BACC6"/>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Z2</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97</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€3,078</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€58,200</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dirty="0">
                          <a:solidFill>
                            <a:schemeClr val="lt1"/>
                          </a:solidFill>
                          <a:latin typeface="Calibri"/>
                          <a:ea typeface="Calibri"/>
                          <a:cs typeface="Calibri"/>
                          <a:sym typeface="Calibri"/>
                        </a:rPr>
                        <a:t>€55,123</a:t>
                      </a:r>
                      <a:endParaRPr dirty="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4BACC6"/>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
        <p:nvSpPr>
          <p:cNvPr id="5" name="TextBox 4">
            <a:extLst>
              <a:ext uri="{FF2B5EF4-FFF2-40B4-BE49-F238E27FC236}">
                <a16:creationId xmlns:a16="http://schemas.microsoft.com/office/drawing/2014/main" id="{CA8C2C85-EFA5-E24D-9D0E-18DCD9EDD4B9}"/>
              </a:ext>
            </a:extLst>
          </p:cNvPr>
          <p:cNvSpPr txBox="1"/>
          <p:nvPr/>
        </p:nvSpPr>
        <p:spPr>
          <a:xfrm>
            <a:off x="11830929" y="6499274"/>
            <a:ext cx="225083" cy="246221"/>
          </a:xfrm>
          <a:prstGeom prst="rect">
            <a:avLst/>
          </a:prstGeom>
          <a:noFill/>
        </p:spPr>
        <p:txBody>
          <a:bodyPr wrap="square" rtlCol="0">
            <a:spAutoFit/>
          </a:bodyPr>
          <a:lstStyle/>
          <a:p>
            <a:fld id="{6DCD406C-945C-DB48-9FAF-E41B983E5105}" type="slidenum">
              <a:rPr lang="en-US" sz="1000" smtClean="0">
                <a:solidFill>
                  <a:schemeClr val="bg1"/>
                </a:solidFill>
              </a:rPr>
              <a:t>9</a:t>
            </a:fld>
            <a:endParaRPr lang="en-US" sz="1000" dirty="0">
              <a:solidFill>
                <a:schemeClr val="bg1"/>
              </a:solidFill>
            </a:endParaRPr>
          </a:p>
        </p:txBody>
      </p:sp>
      <p:sp>
        <p:nvSpPr>
          <p:cNvPr id="6" name="Google Shape;177;p6">
            <a:extLst>
              <a:ext uri="{FF2B5EF4-FFF2-40B4-BE49-F238E27FC236}">
                <a16:creationId xmlns:a16="http://schemas.microsoft.com/office/drawing/2014/main" id="{AF79EC30-18AA-2C44-9093-000DC40A1710}"/>
              </a:ext>
            </a:extLst>
          </p:cNvPr>
          <p:cNvSpPr/>
          <p:nvPr/>
        </p:nvSpPr>
        <p:spPr>
          <a:xfrm>
            <a:off x="5723029" y="6666386"/>
            <a:ext cx="6012942" cy="177545"/>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231</TotalTime>
  <Words>1588</Words>
  <Application>Microsoft Macintosh PowerPoint</Application>
  <PresentationFormat>Widescreen</PresentationFormat>
  <Paragraphs>233</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Times New Roman</vt:lpstr>
      <vt:lpstr>Trebuchet MS</vt:lpstr>
      <vt:lpstr>Wingdings</vt:lpstr>
      <vt:lpstr>Office Theme</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Highlights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Shin</dc:creator>
  <cp:lastModifiedBy>Nitesh Kumar Yadav</cp:lastModifiedBy>
  <cp:revision>59</cp:revision>
  <dcterms:created xsi:type="dcterms:W3CDTF">2019-09-24T10:28:27Z</dcterms:created>
  <dcterms:modified xsi:type="dcterms:W3CDTF">2020-03-31T18:14:13Z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2019-09-04T00:00:00Z</vt:filetime>
  </property>
  <property fmtid="{D5CDD505-2E9C-101B-9397-08002B2CF9AE}" pid="3" name="Creator">
    <vt:lpwstr>Acrobat PDFMaker 19 for PowerPoint</vt:lpwstr>
  </property>
  <property fmtid="{D5CDD505-2E9C-101B-9397-08002B2CF9AE}" pid="4" name="LastSaved">
    <vt:filetime>2019-09-24T00:00:00Z</vt:filetime>
  </property>
</Properties>
</file>